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02_4F4B921A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17_669F496E.xml" ContentType="application/vnd.ms-powerpoint.comments+xml"/>
  <Override PartName="/ppt/comments/modernComment_11B_5CE380A3.xml" ContentType="application/vnd.ms-powerpoint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modernComment_119_A17E2F65.xml" ContentType="application/vnd.ms-powerpoint.comment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89" r:id="rId3"/>
    <p:sldId id="284" r:id="rId4"/>
    <p:sldId id="258" r:id="rId5"/>
    <p:sldId id="271" r:id="rId6"/>
    <p:sldId id="282" r:id="rId7"/>
    <p:sldId id="259" r:id="rId8"/>
    <p:sldId id="261" r:id="rId9"/>
    <p:sldId id="263" r:id="rId10"/>
    <p:sldId id="268" r:id="rId11"/>
    <p:sldId id="272" r:id="rId12"/>
    <p:sldId id="279" r:id="rId13"/>
    <p:sldId id="283" r:id="rId14"/>
    <p:sldId id="266" r:id="rId15"/>
    <p:sldId id="273" r:id="rId16"/>
    <p:sldId id="280" r:id="rId17"/>
    <p:sldId id="286" r:id="rId18"/>
    <p:sldId id="267" r:id="rId19"/>
    <p:sldId id="287" r:id="rId20"/>
    <p:sldId id="269" r:id="rId21"/>
    <p:sldId id="290" r:id="rId22"/>
    <p:sldId id="278" r:id="rId23"/>
    <p:sldId id="281" r:id="rId24"/>
    <p:sldId id="285" r:id="rId25"/>
    <p:sldId id="270" r:id="rId26"/>
    <p:sldId id="264" r:id="rId27"/>
    <p:sldId id="291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6D179AB-B60C-28E1-7762-FFF2B02493C2}" name="게스트 사용자" initials="게사" userId="게스트 사용자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C2C2"/>
    <a:srgbClr val="FFFFFF"/>
    <a:srgbClr val="FFCC99"/>
    <a:srgbClr val="E27496"/>
    <a:srgbClr val="B72654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208AE6-D7D0-B5A3-E86C-204072C62859}" v="692" dt="2025-11-16T16:17:44.264"/>
    <p1510:client id="{25F8E41D-D7E8-693F-AE5E-273F174401A9}" v="10" dt="2025-11-16T15:39:36.391"/>
    <p1510:client id="{2C7FC03A-5503-4342-8F67-EAC84FEE27F5}" v="6834" dt="2025-11-17T03:22:01.204"/>
    <p1510:client id="{2E5A9665-2391-76B2-9311-42317CE4293C}" v="86" dt="2025-11-16T10:50:52.454"/>
    <p1510:client id="{317F69E9-773F-EB17-C957-3BD975D12FED}" v="464" dt="2025-11-16T16:49:22.909"/>
    <p1510:client id="{34DD4B88-A0F7-4B45-17EE-6A6CEB47B9B4}" v="496" dt="2025-11-16T05:39:41.492"/>
    <p1510:client id="{3C095CAC-4AEE-00F9-408A-75BEF5339161}" v="20" dt="2025-11-17T00:38:43.549"/>
    <p1510:client id="{5919CA4C-F3C9-69C5-1E57-1068271F09B6}" v="176" dt="2025-11-16T15:08:15.746"/>
    <p1510:client id="{63785070-AE37-4F00-C4A3-CECF1FEA81F2}" v="3" dt="2025-11-16T16:34:42.598"/>
    <p1510:client id="{9075CC3B-F434-CB8F-CB02-3D1F81E58C24}" v="1" dt="2025-11-17T00:10:29.503"/>
    <p1510:client id="{96C16268-BED0-F16E-D6B4-8AA505063680}" v="13" dt="2025-11-17T02:34:16.579"/>
    <p1510:client id="{A54A3AED-D4B7-C66B-F505-235AE19759D4}" v="78" dt="2025-11-16T07:13:43.644"/>
    <p1510:client id="{AD60560D-45AD-41A3-70EF-5C2F59304588}" v="149" dt="2025-11-16T07:36:09.986"/>
    <p1510:client id="{CA9A15D0-34A1-7E40-CE96-F7863D333A2D}" v="1" dt="2025-11-17T03:06:36.285"/>
    <p1510:client id="{EB2D839A-FDA1-058A-92E5-2381E114FD49}" v="1216" dt="2025-11-16T15:37:50.022"/>
    <p1510:client id="{EB8DABDC-1416-BB34-01D5-84C8E732ECBC}" v="714" dt="2025-11-16T08:51:18.724"/>
    <p1510:client id="{FAA279A7-A416-B2AA-6FD1-60A3AD0C8571}" v="55" dt="2025-11-16T04:32:38.4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1224" y="2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8/10/relationships/authors" Target="author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+mn-cs"/>
              </a:defRPr>
            </a:pPr>
            <a:r>
              <a:rPr lang="en-US" altLang="ko-KR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Task Status Distribution (</a:t>
            </a:r>
            <a:r>
              <a:rPr lang="ko-KR" altLang="en-US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전체 </a:t>
            </a:r>
            <a:r>
              <a:rPr lang="en-US" altLang="ko-KR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Task </a:t>
            </a:r>
            <a:r>
              <a:rPr lang="ko-KR" altLang="en-US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수 </a:t>
            </a:r>
            <a:r>
              <a:rPr lang="en-US" altLang="ko-KR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: </a:t>
            </a:r>
            <a:r>
              <a:rPr lang="en-US" altLang="ko-KR" baseline="0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30</a:t>
            </a:r>
            <a:r>
              <a:rPr lang="en-US" altLang="ko-KR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)</a:t>
            </a:r>
            <a:endParaRPr lang="ko-KR" altLang="en-US">
              <a:solidFill>
                <a:schemeClr val="tx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+mn-cs"/>
            </a:defRPr>
          </a:pPr>
          <a:endParaRPr lang="ko-KR" alt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진도율</c:v>
                </c:pt>
              </c:strCache>
            </c:strRef>
          </c:tx>
          <c:dPt>
            <c:idx val="0"/>
            <c:bubble3D val="0"/>
            <c:spPr>
              <a:solidFill>
                <a:srgbClr val="FF7C8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044-475B-B042-E8DEF7D7DBB0}"/>
              </c:ext>
            </c:extLst>
          </c:dPt>
          <c:dPt>
            <c:idx val="1"/>
            <c:bubble3D val="0"/>
            <c:spPr>
              <a:solidFill>
                <a:schemeClr val="tx2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044-475B-B042-E8DEF7D7DBB0}"/>
              </c:ext>
            </c:extLst>
          </c:dPt>
          <c:cat>
            <c:strRef>
              <c:f>Sheet1!$A$2:$A$3</c:f>
              <c:strCache>
                <c:ptCount val="2"/>
                <c:pt idx="0">
                  <c:v>Incomplete</c:v>
                </c:pt>
                <c:pt idx="1">
                  <c:v>Complete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44-475B-B042-E8DEF7D7DB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+mn-cs"/>
              </a:defRPr>
            </a:pPr>
            <a:r>
              <a:rPr lang="en-US" altLang="ko-KR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Task Status Distribution(Total:</a:t>
            </a:r>
            <a:r>
              <a:rPr lang="en-US" altLang="ko-KR" baseline="0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30</a:t>
            </a:r>
            <a:r>
              <a:rPr lang="en-US" altLang="ko-KR">
                <a:solidFill>
                  <a:schemeClr val="tx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)</a:t>
            </a:r>
            <a:endParaRPr lang="ko-KR" altLang="en-US">
              <a:solidFill>
                <a:schemeClr val="tx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+mn-cs"/>
            </a:defRPr>
          </a:pPr>
          <a:endParaRPr lang="ko-KR" alt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진도율</c:v>
                </c:pt>
              </c:strCache>
            </c:strRef>
          </c:tx>
          <c:dPt>
            <c:idx val="0"/>
            <c:bubble3D val="0"/>
            <c:spPr>
              <a:solidFill>
                <a:srgbClr val="FF7C8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044-475B-B042-E8DEF7D7DBB0}"/>
              </c:ext>
            </c:extLst>
          </c:dPt>
          <c:dPt>
            <c:idx val="1"/>
            <c:bubble3D val="0"/>
            <c:spPr>
              <a:solidFill>
                <a:schemeClr val="tx2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044-475B-B042-E8DEF7D7DBB0}"/>
              </c:ext>
            </c:extLst>
          </c:dPt>
          <c:cat>
            <c:strRef>
              <c:f>Sheet1!$A$2:$A$3</c:f>
              <c:strCache>
                <c:ptCount val="2"/>
                <c:pt idx="0">
                  <c:v>Incompleted</c:v>
                </c:pt>
                <c:pt idx="1">
                  <c:v>Completed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44-475B-B042-E8DEF7D7DB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02_4F4B921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D8A27A5-45FA-4A45-8D6B-DDE0D0480D3B}" authorId="{06D179AB-B60C-28E1-7762-FFF2B02493C2}" created="2025-11-16T08:21:26.670">
    <pc:sldMkLst xmlns:pc="http://schemas.microsoft.com/office/powerpoint/2013/main/command">
      <pc:docMk/>
      <pc:sldMk cId="1330352666" sldId="258"/>
    </pc:sldMkLst>
    <p188:txBody>
      <a:bodyPr/>
      <a:lstStyle/>
      <a:p>
        <a:r>
          <a:rPr lang="ko-KR" altLang="en-US"/>
          <a:t>픽토그램 띄워놓고
회원 단위로 관리하고 
메일 동기화 해서 메일을 등록하면
-&gt; 악성 메일 검사 로직을 통해 메일이 안전한지 여부를 검사 기능을 제공하는 것을 목표로 함. 
말씀드리면 될 것 같습니다.</a:t>
        </a:r>
      </a:p>
    </p188:txBody>
  </p188:cm>
</p188:cmLst>
</file>

<file path=ppt/comments/modernComment_117_669F496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7FA3FA3-AD79-4E8A-94D8-156CD7D4F0C3}" authorId="{06D179AB-B60C-28E1-7762-FFF2B02493C2}" created="2025-11-16T16:09:30.618">
    <pc:sldMkLst xmlns:pc="http://schemas.microsoft.com/office/powerpoint/2013/main/command">
      <pc:docMk/>
      <pc:sldMk cId="1721715054" sldId="279"/>
    </pc:sldMkLst>
    <p188:txBody>
      <a:bodyPr/>
      <a:lstStyle/>
      <a:p>
        <a:r>
          <a:rPr lang="ko-KR" altLang="en-US"/>
          <a:t>많으니깐 생략하겠습니다 정도로 말씀드리져</a:t>
        </a:r>
      </a:p>
    </p188:txBody>
  </p188:cm>
</p188:cmLst>
</file>

<file path=ppt/comments/modernComment_119_A17E2F6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4549251-7C35-45E3-8FA3-3E6DF6EF5D80}" authorId="{06D179AB-B60C-28E1-7762-FFF2B02493C2}" created="2025-11-16T16:13:52.704">
    <pc:sldMkLst xmlns:pc="http://schemas.microsoft.com/office/powerpoint/2013/main/command">
      <pc:docMk/>
      <pc:sldMk cId="2709401445" sldId="281"/>
    </pc:sldMkLst>
    <p188:txBody>
      <a:bodyPr/>
      <a:lstStyle/>
      <a:p>
        <a:r>
          <a:rPr lang="ko-KR" altLang="en-US"/>
          <a:t>이런거 구현 다 했어요 하구 -&gt;
계획 대비 진도율 이정도 됩니당 말씀드리져</a:t>
        </a:r>
      </a:p>
    </p188:txBody>
  </p188:cm>
  <p188:cm id="{392A69EE-C770-4CD9-92DF-9AB018111D0F}" authorId="{06D179AB-B60C-28E1-7762-FFF2B02493C2}" created="2025-11-16T16:44:44.568">
    <pc:sldMkLst xmlns:pc="http://schemas.microsoft.com/office/powerpoint/2013/main/command">
      <pc:docMk/>
      <pc:sldMk cId="2709401445" sldId="281"/>
    </pc:sldMkLst>
    <p188:txBody>
      <a:bodyPr/>
      <a:lstStyle/>
      <a:p>
        <a:r>
          <a:rPr lang="ko-KR" altLang="en-US"/>
          <a:t>컴퓨터 이슈로 그래프 생성이 안돼서 불가피하게 지피티로 이미지 뽑았어요</a:t>
        </a:r>
      </a:p>
    </p188:txBody>
  </p188:cm>
</p188:cmLst>
</file>

<file path=ppt/comments/modernComment_11B_5CE380A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951115F-11C9-497C-8EB0-EE0FE640D420}" authorId="{06D179AB-B60C-28E1-7762-FFF2B02493C2}" created="2025-11-16T16:13:52.704">
    <pc:sldMkLst xmlns:pc="http://schemas.microsoft.com/office/powerpoint/2013/main/command">
      <pc:docMk/>
      <pc:sldMk cId="2709401445" sldId="281"/>
    </pc:sldMkLst>
    <p188:txBody>
      <a:bodyPr/>
      <a:lstStyle/>
      <a:p>
        <a:r>
          <a:rPr lang="ko-KR" altLang="en-US"/>
          <a:t>이런거 구현 다 했어요 하구 -&gt;
계획 대비 진도율 이정도 됩니당 말씀드리져</a:t>
        </a:r>
      </a:p>
    </p188:txBody>
  </p188:cm>
  <p188:cm id="{362D3793-BC80-4A9D-BC61-E2A0BED6494C}" authorId="{06D179AB-B60C-28E1-7762-FFF2B02493C2}" created="2025-11-16T16:44:44.568">
    <pc:sldMkLst xmlns:pc="http://schemas.microsoft.com/office/powerpoint/2013/main/command">
      <pc:docMk/>
      <pc:sldMk cId="2709401445" sldId="281"/>
    </pc:sldMkLst>
    <p188:txBody>
      <a:bodyPr/>
      <a:lstStyle/>
      <a:p>
        <a:r>
          <a:rPr lang="ko-KR" altLang="en-US"/>
          <a:t>컴퓨터 이슈로 그래프 생성이 안돼서 불가피하게 지피티로 이미지 뽑았어요</a:t>
        </a:r>
      </a:p>
    </p188:txBody>
  </p188:cm>
</p188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6AB2E1-518F-4650-B054-A6FAD5DF9089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D1868-75AC-4ADF-9692-B6A13B168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011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표지</a:t>
            </a:r>
            <a:r>
              <a:rPr lang="en-US" altLang="ko-KR"/>
              <a:t>, </a:t>
            </a:r>
            <a:r>
              <a:rPr lang="ko-KR" altLang="en-US"/>
              <a:t>목차 제외하고 각 </a:t>
            </a:r>
            <a:r>
              <a:rPr lang="en-US" altLang="ko-KR"/>
              <a:t>ppt </a:t>
            </a:r>
            <a:r>
              <a:rPr lang="ko-KR" altLang="en-US"/>
              <a:t>당 최소 </a:t>
            </a:r>
            <a:r>
              <a:rPr lang="en-US" altLang="ko-KR"/>
              <a:t>20</a:t>
            </a:r>
            <a:r>
              <a:rPr lang="ko-KR" altLang="en-US"/>
              <a:t>초 </a:t>
            </a:r>
            <a:r>
              <a:rPr lang="en-US" altLang="ko-KR"/>
              <a:t>~ 1</a:t>
            </a:r>
            <a:r>
              <a:rPr lang="ko-KR" altLang="en-US"/>
              <a:t>분 </a:t>
            </a:r>
            <a:r>
              <a:rPr lang="en-US" altLang="ko-KR"/>
              <a:t>-&gt; ppt 10~13</a:t>
            </a:r>
            <a:r>
              <a:rPr lang="ko-KR" altLang="en-US"/>
              <a:t>장 내외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D1868-75AC-4ADF-9692-B6A13B1686E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97614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848C8-29AC-201D-6BD3-9E37A6348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FE09732-D39B-B141-DC8B-141561678E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3EDAB79-BCB1-09A9-910D-D4A4B7AC67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데모 프로그램 실행 </a:t>
            </a:r>
            <a:r>
              <a:rPr lang="en-US" altLang="ko-KR"/>
              <a:t>1~2</a:t>
            </a:r>
            <a:r>
              <a:rPr lang="ko-KR" altLang="en-US"/>
              <a:t>분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3F41EE-C286-C75D-83C5-51864F1122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D1868-75AC-4ADF-9692-B6A13B1686E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7028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시스템 명</a:t>
            </a:r>
            <a:r>
              <a:rPr lang="en-US" altLang="ko-KR"/>
              <a:t>&amp;</a:t>
            </a:r>
            <a:r>
              <a:rPr lang="ko-KR" altLang="en-US"/>
              <a:t>시스템 설명</a:t>
            </a:r>
            <a:endParaRPr lang="en-US" altLang="ko-KR"/>
          </a:p>
          <a:p>
            <a:r>
              <a:rPr lang="ko-KR" altLang="en-US"/>
              <a:t>악의적인 목적으로 개인 메일에 악성코드가 포함된 메일을 보내는 경우가 발생함</a:t>
            </a:r>
            <a:r>
              <a:rPr lang="en-US" altLang="ko-KR"/>
              <a:t>.</a:t>
            </a:r>
          </a:p>
          <a:p>
            <a:r>
              <a:rPr lang="ko-KR" altLang="en-US"/>
              <a:t>일반적인 메일서비스들은 이런 악성 메일들을 </a:t>
            </a:r>
            <a:r>
              <a:rPr lang="ko-KR" altLang="en-US" err="1"/>
              <a:t>잡아주긴</a:t>
            </a:r>
            <a:r>
              <a:rPr lang="ko-KR" altLang="en-US"/>
              <a:t> 하지만</a:t>
            </a:r>
            <a:r>
              <a:rPr lang="en-US" altLang="ko-KR"/>
              <a:t>, </a:t>
            </a:r>
            <a:r>
              <a:rPr lang="ko-KR" altLang="en-US"/>
              <a:t>메일 차단이나 스팸메일로 분류해주기만 한다</a:t>
            </a:r>
            <a:r>
              <a:rPr lang="en-US" altLang="ko-KR"/>
              <a:t>. -&gt; </a:t>
            </a:r>
            <a:r>
              <a:rPr lang="ko-KR" altLang="en-US"/>
              <a:t>왜 차단되었는지는 간략하게만 설명해주고 메일을 삭제해 버리거나 스팸으로 분류해버린다</a:t>
            </a:r>
            <a:r>
              <a:rPr lang="en-US" altLang="ko-KR"/>
              <a:t>.</a:t>
            </a:r>
          </a:p>
          <a:p>
            <a:r>
              <a:rPr lang="ko-KR" altLang="en-US"/>
              <a:t>따라서 왜 차단되었는지 알려주고</a:t>
            </a:r>
            <a:r>
              <a:rPr lang="en-US" altLang="ko-KR"/>
              <a:t>  </a:t>
            </a:r>
            <a:r>
              <a:rPr lang="ko-KR" altLang="en-US"/>
              <a:t>악성 메일을 첨부파일 뿐만 아니라 다른 </a:t>
            </a:r>
            <a:r>
              <a:rPr lang="ko-KR" altLang="en-US" err="1"/>
              <a:t>방법들로도</a:t>
            </a:r>
            <a:r>
              <a:rPr lang="ko-KR" altLang="en-US"/>
              <a:t> 분류하기 위해서 이 프로젝트를 진행하게 됨</a:t>
            </a:r>
            <a:r>
              <a:rPr lang="en-US" altLang="ko-KR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D1868-75AC-4ADF-9692-B6A13B1686E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044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D7306-6EC5-B3CE-B2C1-692DB18D5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66B1C86-9705-0276-7EB4-07E8B1C0BD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B536D3F-8330-8145-0C14-32EECA1D5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시스템 명</a:t>
            </a:r>
            <a:r>
              <a:rPr lang="en-US" altLang="ko-KR"/>
              <a:t>&amp;</a:t>
            </a:r>
            <a:r>
              <a:rPr lang="ko-KR" altLang="en-US"/>
              <a:t>시스템 설명</a:t>
            </a:r>
            <a:endParaRPr lang="en-US" altLang="ko-KR"/>
          </a:p>
          <a:p>
            <a:r>
              <a:rPr lang="ko-KR" altLang="en-US"/>
              <a:t>악의적인 목적으로 개인 메일에 악성코드가 포함된 메일을 보내는 경우가 발생함</a:t>
            </a:r>
            <a:r>
              <a:rPr lang="en-US" altLang="ko-KR"/>
              <a:t>.</a:t>
            </a:r>
          </a:p>
          <a:p>
            <a:r>
              <a:rPr lang="ko-KR" altLang="en-US"/>
              <a:t>일반적인 메일서비스들은 이런 악성 메일들을 </a:t>
            </a:r>
            <a:r>
              <a:rPr lang="ko-KR" altLang="en-US" err="1"/>
              <a:t>잡아주긴</a:t>
            </a:r>
            <a:r>
              <a:rPr lang="ko-KR" altLang="en-US"/>
              <a:t> 하지만</a:t>
            </a:r>
            <a:r>
              <a:rPr lang="en-US" altLang="ko-KR"/>
              <a:t>, </a:t>
            </a:r>
            <a:r>
              <a:rPr lang="ko-KR" altLang="en-US"/>
              <a:t>메일 차단이나 스팸메일로 분류해주기만 한다</a:t>
            </a:r>
            <a:r>
              <a:rPr lang="en-US" altLang="ko-KR"/>
              <a:t>. -&gt; </a:t>
            </a:r>
            <a:r>
              <a:rPr lang="ko-KR" altLang="en-US"/>
              <a:t>왜 차단되었는지는 간략하게만 설명해주고 메일을 삭제해 버리거나 스팸으로 분류해버린다</a:t>
            </a:r>
            <a:r>
              <a:rPr lang="en-US" altLang="ko-KR"/>
              <a:t>.</a:t>
            </a:r>
          </a:p>
          <a:p>
            <a:r>
              <a:rPr lang="ko-KR" altLang="en-US"/>
              <a:t>따라서 왜 차단되었는지 알려주고</a:t>
            </a:r>
            <a:r>
              <a:rPr lang="en-US" altLang="ko-KR"/>
              <a:t>  </a:t>
            </a:r>
            <a:r>
              <a:rPr lang="ko-KR" altLang="en-US"/>
              <a:t>악성 메일을 첨부파일 뿐만 아니라 다른 </a:t>
            </a:r>
            <a:r>
              <a:rPr lang="ko-KR" altLang="en-US" err="1"/>
              <a:t>방법들로도</a:t>
            </a:r>
            <a:r>
              <a:rPr lang="ko-KR" altLang="en-US"/>
              <a:t> 분류하기 위해서 이 프로젝트를 진행하게 됨</a:t>
            </a:r>
            <a:r>
              <a:rPr lang="en-US" altLang="ko-KR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A2BD8D-6CC1-33CA-99E9-34C9DCEBBA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D1868-75AC-4ADF-9692-B6A13B1686E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864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사용자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D1868-75AC-4ADF-9692-B6A13B1686E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208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운영 개념 </a:t>
            </a:r>
            <a:r>
              <a:rPr lang="en-US" altLang="ko-KR"/>
              <a:t>– </a:t>
            </a:r>
            <a:r>
              <a:rPr lang="ko-KR" altLang="en-US"/>
              <a:t>플로우 차트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D1868-75AC-4ADF-9692-B6A13B1686E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008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D1868-75AC-4ADF-9692-B6A13B1686E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131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D1868-75AC-4ADF-9692-B6A13B1686E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985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BAF64D-CAFF-1390-2928-216413AEA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A7F7725-A591-682A-712E-37B2C8F25A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F773548-14B9-489B-434F-6E883A3415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5CC15B-A6C0-B034-C86D-5C4C9BB8B0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D1868-75AC-4ADF-9692-B6A13B1686E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5411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데모 프로그램 실행 </a:t>
            </a:r>
            <a:r>
              <a:rPr lang="en-US" altLang="ko-KR"/>
              <a:t>1~2</a:t>
            </a:r>
            <a:r>
              <a:rPr lang="ko-KR" altLang="en-US"/>
              <a:t>분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D1868-75AC-4ADF-9692-B6A13B1686E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105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>
                <a:ea typeface="맑은 고딕"/>
              </a:rPr>
              <a:t>메일이 악성/정상 여부를 검토된 후, 해당 메일이 악성이라면 악성으로 판별된 이유에 대해 </a:t>
            </a:r>
          </a:p>
          <a:p>
            <a:r>
              <a:rPr lang="ko-KR" altLang="en-US">
                <a:ea typeface="맑은 고딕"/>
              </a:rPr>
              <a:t>문서의 형태로 확인할 수 있는 기능 구현을 </a:t>
            </a:r>
            <a:endParaRPr lang="ko-KR" altLang="en-US">
              <a:ea typeface="맑은 고딕" panose="020B0503020000020004" pitchFamily="34" charset="-127"/>
            </a:endParaRPr>
          </a:p>
          <a:p>
            <a:r>
              <a:rPr lang="ko-KR" altLang="en-US">
                <a:ea typeface="맑은 고딕"/>
              </a:rPr>
              <a:t>목표하고 있습니다.</a:t>
            </a:r>
            <a:endParaRPr lang="ko-KR" altLang="en-US">
              <a:ea typeface="맑은 고딕" panose="020B0503020000020004" pitchFamily="34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>
                <a:ea typeface="맑은 고딕"/>
              </a:rPr>
              <a:t>악성 메일 판별 및 회원 가입 로직 이외 스프린트 백로그에 정의된 기능들의 추가적인 구현을 목표하고 있습니다.</a:t>
            </a:r>
            <a:endParaRPr lang="ko-KR" altLang="en-US">
              <a:ea typeface="맑은 고딕" panose="020B0503020000020004" pitchFamily="34" charset="-127"/>
            </a:endParaRPr>
          </a:p>
          <a:p>
            <a:r>
              <a:rPr lang="ko-KR" altLang="en-US">
                <a:ea typeface="맑은 고딕"/>
              </a:rPr>
              <a:t>유저 사용의 편의성 측면 증진을 위해 크롬 확장 프로그램 형식을 활용한 서비스 제공 방식을 검토 중입니다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D1868-75AC-4ADF-9692-B6A13B1686E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773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7B735-5CE8-F84A-F189-10AAF85762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ADDAFC-2878-2215-D1A9-B2965A5DE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B51808-2E5F-D27D-3E2A-060734C83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20FABF-7E0D-996D-C7F3-E0B447087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CC4A6B-D23E-7FC7-24E5-A44ED04A0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531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77E43D-17C1-AFB9-13E6-8A30B9174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F81B3C-C721-45C7-54FD-7CD12D7F8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938FD-1A59-CBB3-A7D7-95F3091B2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6AE1AE-5AEB-5427-6748-1C471DFCB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CBC81B-111E-DFEB-0F81-65652D86F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834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AC4855D-798B-2EF6-6EFA-1918238F7C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712317-0539-0D1A-C438-E388ADC88A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25BECF-61E6-6432-336E-88EDF3A69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91B817-7B98-17B9-A974-E2FF67E15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8526B3-751C-7CB8-844A-69D674025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274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91611F-B782-6547-B5EC-6B49B3B73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201F1D-ADF4-8BD5-417F-43DBB7629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DA8845-FF65-A0F7-92F5-3F1A68CAD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58839B-9434-458C-AFD3-D84E72A97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E89DE1-B4AC-9491-6A1D-670B727F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181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ECEB32-DCBD-21F5-3F8E-ADE2CCBE2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BB0C33-4650-F249-D89F-7BBA1D92F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FEBF6B-DF9B-3D65-46AD-FEB1A5622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76DE89-73E1-C8B6-513D-D2A5DD02F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CBED21-26D6-38BE-5B14-2C2FA2CA8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438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A881C6-53A4-8B80-BCD3-BD87F8D0B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BFFDE7-36E2-8DAD-6590-290419D17D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42F696-628D-A27E-B666-B31C4EC50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B39A5D-7F14-D5A3-03F9-05F390F08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9F8356-B471-3141-274A-FC0A8A6EE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6C29B4-5A27-7DC3-9069-9301B09B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408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C7EB04-741E-092B-4486-0BE833CDF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968EEF-77A4-4BA6-3797-002AF6BE1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F2BD5E-7E63-2A63-04D4-8101F0124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D26918B-073E-098E-7BAC-E8963529C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104AB7D-851C-80FE-2D41-6E64069B41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537C19C-AA2D-3CC3-DD51-DD87647C1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707341F-0AE6-F802-073A-CC0016FB6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CC11E4D-9EEB-D941-82CE-94EA82BB3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182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EFC2A2-0686-A146-1030-3D40D81F9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D3061D5-4734-235A-63BD-04F7BDF19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9A3007-1AC2-E183-55A4-FB64FB08F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F9DEE2-6DD0-52EF-3717-A9D0EB040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2228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39C1738-513D-142F-2B07-3B99E48CA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0F5F0E-5349-F5A4-4250-74A1ED4A2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6213B3-BF0D-ED99-DD27-26923124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761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A7745D-42E2-85DB-3296-210A7980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E3C97F-C927-C155-C5D6-1CBC8F9C0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A201A4-7BC6-88A2-A334-4F53E98F38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8E0AC1-8B75-9F5B-AEA3-F6F3FBA2F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05BEFC-9A4D-AAA7-F42C-738CE7812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B61E2A-F7B2-C3A7-B637-3D44D1547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002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9EF020-351D-9E20-ED89-14A825D3C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875B76-0687-3800-838C-5F02FA8D11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C66EFB-8656-DED0-6911-CDEDBC2E0A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4CA8C4-9E70-0807-AC52-4D1893851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74E3C0-4EC7-779F-5415-8BC70F2E8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3ABB53C-11F2-B1F5-2CA8-CC9A9EE06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773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548D08C-BFD2-8187-531A-2ECC8A46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642E76-160F-C8A7-4719-47E3A1DBE7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9E30E6-3535-3D81-59B3-A380B3F466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C38066-FB68-43C1-A067-844C091B7455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7D9D25-5B41-0F29-22B6-738CFA2502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24E7F7-FC6D-CD87-ACD9-B8E705D30C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2934AD-21B7-4B1F-B272-4122AD5B2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780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7_669F496E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microsoft.com/office/2018/10/relationships/comments" Target="../comments/modernComment_11B_5CE380A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microsoft.com/office/2018/10/relationships/comments" Target="../comments/modernComment_119_A17E2F6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2_4F4B921A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12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eg"/><Relationship Id="rId11" Type="http://schemas.openxmlformats.org/officeDocument/2006/relationships/image" Target="../media/image22.png"/><Relationship Id="rId5" Type="http://schemas.openxmlformats.org/officeDocument/2006/relationships/image" Target="../media/image16.jpeg"/><Relationship Id="rId10" Type="http://schemas.openxmlformats.org/officeDocument/2006/relationships/image" Target="../media/image21.jpeg"/><Relationship Id="rId4" Type="http://schemas.openxmlformats.org/officeDocument/2006/relationships/image" Target="../media/image15.png"/><Relationship Id="rId9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스크린샷, 어둠, 우주, 음악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4A54BF7-49A2-2D39-0DA9-2D2ABBA952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C94C7D9-E405-8733-9E01-3DC5DFE6B1EE}"/>
              </a:ext>
            </a:extLst>
          </p:cNvPr>
          <p:cNvSpPr/>
          <p:nvPr/>
        </p:nvSpPr>
        <p:spPr>
          <a:xfrm>
            <a:off x="0" y="6516546"/>
            <a:ext cx="12192000" cy="34145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B7783A8-6179-7B68-921E-1E8332F05B15}"/>
              </a:ext>
            </a:extLst>
          </p:cNvPr>
          <p:cNvSpPr/>
          <p:nvPr/>
        </p:nvSpPr>
        <p:spPr>
          <a:xfrm>
            <a:off x="0" y="-152400"/>
            <a:ext cx="12192000" cy="7072856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6B7458-B6EE-6717-3F9F-2889E006474B}"/>
              </a:ext>
            </a:extLst>
          </p:cNvPr>
          <p:cNvSpPr txBox="1"/>
          <p:nvPr/>
        </p:nvSpPr>
        <p:spPr>
          <a:xfrm>
            <a:off x="426720" y="1953945"/>
            <a:ext cx="8001843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100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Calibri"/>
              </a:rPr>
              <a:t>Mail Guard</a:t>
            </a:r>
            <a:endParaRPr lang="ko-KR" altLang="en-US" sz="10000"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9AB369-DC74-79E7-3A49-82EF159C7205}"/>
              </a:ext>
            </a:extLst>
          </p:cNvPr>
          <p:cNvSpPr txBox="1"/>
          <p:nvPr/>
        </p:nvSpPr>
        <p:spPr>
          <a:xfrm>
            <a:off x="8826044" y="5170133"/>
            <a:ext cx="2847350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전영우</a:t>
            </a:r>
            <a:r>
              <a:rPr lang="en-US" altLang="ko-KR" sz="20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(2021041072) </a:t>
            </a:r>
          </a:p>
          <a:p>
            <a:r>
              <a:rPr lang="ko-KR" altLang="en-US" sz="20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고재현</a:t>
            </a:r>
            <a:r>
              <a:rPr lang="en-US" altLang="ko-KR" sz="20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(2023078075) </a:t>
            </a:r>
            <a:endParaRPr lang="ko-KR" altLang="en-US" sz="2000"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r>
              <a:rPr lang="ko-KR" altLang="en-US" sz="20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심수민</a:t>
            </a:r>
            <a:r>
              <a:rPr lang="en-US" altLang="ko-KR" sz="20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(2021041067)</a:t>
            </a:r>
            <a:endParaRPr lang="ko-KR" altLang="en-US" sz="2000"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E81E5A-6590-132F-E194-4CD51BF8AD99}"/>
              </a:ext>
            </a:extLst>
          </p:cNvPr>
          <p:cNvSpPr txBox="1"/>
          <p:nvPr/>
        </p:nvSpPr>
        <p:spPr>
          <a:xfrm>
            <a:off x="1001670" y="3429000"/>
            <a:ext cx="5460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산학프로젝트 </a:t>
            </a:r>
            <a:r>
              <a:rPr lang="en-US" altLang="ko-KR" sz="36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</a:t>
            </a:r>
            <a:r>
              <a:rPr lang="ko-KR" altLang="en-US" sz="36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차 빌드 발표</a:t>
            </a:r>
            <a:endParaRPr lang="en-US" altLang="ko-KR" sz="3600"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B72A51-250B-793D-6FC4-5C67AD2D02A9}"/>
              </a:ext>
            </a:extLst>
          </p:cNvPr>
          <p:cNvSpPr txBox="1"/>
          <p:nvPr/>
        </p:nvSpPr>
        <p:spPr>
          <a:xfrm>
            <a:off x="8678832" y="4800503"/>
            <a:ext cx="1748158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20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Genesis </a:t>
            </a:r>
            <a:r>
              <a:rPr lang="ko-KR" altLang="en-US" sz="20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팀</a:t>
            </a:r>
          </a:p>
        </p:txBody>
      </p:sp>
    </p:spTree>
    <p:extLst>
      <p:ext uri="{BB962C8B-B14F-4D97-AF65-F5344CB8AC3E}">
        <p14:creationId xmlns:p14="http://schemas.microsoft.com/office/powerpoint/2010/main" val="3474770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535E0-9998-648C-4C1C-60B3B6267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22E744-72A0-E2D7-651B-33F0DBF73651}"/>
              </a:ext>
            </a:extLst>
          </p:cNvPr>
          <p:cNvSpPr txBox="1"/>
          <p:nvPr/>
        </p:nvSpPr>
        <p:spPr>
          <a:xfrm>
            <a:off x="515610" y="562897"/>
            <a:ext cx="5138430" cy="70788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3. </a:t>
            </a:r>
            <a:r>
              <a:rPr lang="ko-KR" altLang="en-US"/>
              <a:t>프로젝트 진행현황</a:t>
            </a:r>
            <a:endParaRPr lang="en-US" altLang="ko-K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4FE71E-29DF-4631-EB90-A0DED2C36B97}"/>
              </a:ext>
            </a:extLst>
          </p:cNvPr>
          <p:cNvSpPr txBox="1"/>
          <p:nvPr/>
        </p:nvSpPr>
        <p:spPr>
          <a:xfrm>
            <a:off x="515610" y="2425784"/>
            <a:ext cx="70247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b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기존 구현 목표 </a:t>
            </a:r>
            <a:r>
              <a:rPr lang="en-US" altLang="ko-KR" sz="2800" b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lang="ko-KR" altLang="en-US" sz="2800" b="1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피싱</a:t>
            </a:r>
            <a:r>
              <a:rPr lang="en-US" altLang="ko-KR" sz="2800" b="1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lang="ko-KR" altLang="en-US" sz="2800" b="1" err="1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스미싱</a:t>
            </a:r>
            <a:r>
              <a:rPr lang="ko-KR" altLang="en-US" sz="2800" b="1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탐지</a:t>
            </a:r>
            <a:r>
              <a:rPr lang="ko-KR" altLang="en-US" sz="2800" b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기능</a:t>
            </a:r>
            <a:endParaRPr lang="en-US" altLang="ko-KR" sz="2800" b="1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3E87209-1C01-021C-2C63-339D3B2AB305}"/>
              </a:ext>
            </a:extLst>
          </p:cNvPr>
          <p:cNvSpPr/>
          <p:nvPr/>
        </p:nvSpPr>
        <p:spPr>
          <a:xfrm>
            <a:off x="975439" y="3365978"/>
            <a:ext cx="1910370" cy="1910370"/>
          </a:xfrm>
          <a:prstGeom prst="ellipse">
            <a:avLst/>
          </a:prstGeom>
          <a:solidFill>
            <a:srgbClr val="F0C2C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C5073A2-2439-163C-5763-A2CFF6D42C72}"/>
              </a:ext>
            </a:extLst>
          </p:cNvPr>
          <p:cNvSpPr/>
          <p:nvPr/>
        </p:nvSpPr>
        <p:spPr>
          <a:xfrm>
            <a:off x="3174854" y="3361684"/>
            <a:ext cx="1910370" cy="1910370"/>
          </a:xfrm>
          <a:prstGeom prst="ellipse">
            <a:avLst/>
          </a:prstGeom>
          <a:solidFill>
            <a:srgbClr val="F0C2C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5C6DAF2-4DD9-88D2-8B0E-E28CEB9F266D}"/>
              </a:ext>
            </a:extLst>
          </p:cNvPr>
          <p:cNvSpPr/>
          <p:nvPr/>
        </p:nvSpPr>
        <p:spPr>
          <a:xfrm>
            <a:off x="5374269" y="3361684"/>
            <a:ext cx="1910370" cy="1910370"/>
          </a:xfrm>
          <a:prstGeom prst="ellipse">
            <a:avLst/>
          </a:prstGeom>
          <a:solidFill>
            <a:srgbClr val="F0C2C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4" name="더하기 기호 13">
            <a:extLst>
              <a:ext uri="{FF2B5EF4-FFF2-40B4-BE49-F238E27FC236}">
                <a16:creationId xmlns:a16="http://schemas.microsoft.com/office/drawing/2014/main" id="{029C240D-98A5-1BDD-E3F8-484500A17BA1}"/>
              </a:ext>
            </a:extLst>
          </p:cNvPr>
          <p:cNvSpPr/>
          <p:nvPr/>
        </p:nvSpPr>
        <p:spPr>
          <a:xfrm>
            <a:off x="7834829" y="4043949"/>
            <a:ext cx="811161" cy="707886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DB24EC3-3B9D-E59B-3DD5-0AD11C1D2F7E}"/>
              </a:ext>
            </a:extLst>
          </p:cNvPr>
          <p:cNvSpPr/>
          <p:nvPr/>
        </p:nvSpPr>
        <p:spPr>
          <a:xfrm>
            <a:off x="9196181" y="3324826"/>
            <a:ext cx="1910370" cy="191037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00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endParaRPr lang="ko-KR" altLang="en-US" sz="200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F7CA2E-0EA4-0876-A565-5570FED39CCB}"/>
              </a:ext>
            </a:extLst>
          </p:cNvPr>
          <p:cNvSpPr txBox="1"/>
          <p:nvPr/>
        </p:nvSpPr>
        <p:spPr>
          <a:xfrm>
            <a:off x="8034591" y="2425784"/>
            <a:ext cx="38464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b="1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추가 </a:t>
            </a:r>
            <a:r>
              <a:rPr lang="en-US" altLang="ko-KR" sz="2800" b="1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lang="ko-KR" altLang="en-US" sz="2800" b="1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유저 정보 관리</a:t>
            </a:r>
            <a:endParaRPr lang="en-US" altLang="ko-KR" sz="2800" b="1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3C577B-69DA-BB10-AC88-A932921BEC4E}"/>
              </a:ext>
            </a:extLst>
          </p:cNvPr>
          <p:cNvSpPr txBox="1"/>
          <p:nvPr/>
        </p:nvSpPr>
        <p:spPr>
          <a:xfrm>
            <a:off x="627747" y="1153394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3-2. 1</a:t>
            </a:r>
            <a:r>
              <a:rPr lang="ko-KR" altLang="en-US"/>
              <a:t>차 빌드 구현 목표</a:t>
            </a:r>
            <a:endParaRPr lang="en-US" altLang="ko-KR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A35F6D4-5620-F43B-6FCA-B892D2AA638A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A16D0A2-7D6D-8840-B301-8CA687FAAB45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그림 7" descr="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1F4C8CF-EE5D-8682-C79B-CB9B5B8F8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177" y="3740399"/>
            <a:ext cx="1143359" cy="1143359"/>
          </a:xfrm>
          <a:prstGeom prst="rect">
            <a:avLst/>
          </a:prstGeom>
          <a:solidFill>
            <a:srgbClr val="F0C2C2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7C838C-E43D-3153-2D65-20F4108F35B2}"/>
              </a:ext>
            </a:extLst>
          </p:cNvPr>
          <p:cNvSpPr txBox="1"/>
          <p:nvPr/>
        </p:nvSpPr>
        <p:spPr>
          <a:xfrm>
            <a:off x="5275372" y="5320127"/>
            <a:ext cx="2199415" cy="50962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첨부파일 분석</a:t>
            </a:r>
            <a:endParaRPr lang="en-US" altLang="ko-KR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AA2AE3-6414-FC36-1F5F-78D6246A98BA}"/>
              </a:ext>
            </a:extLst>
          </p:cNvPr>
          <p:cNvSpPr txBox="1"/>
          <p:nvPr/>
        </p:nvSpPr>
        <p:spPr>
          <a:xfrm>
            <a:off x="3026508" y="5320127"/>
            <a:ext cx="2199415" cy="50962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본문 </a:t>
            </a:r>
            <a:r>
              <a:rPr lang="en-US" altLang="ko-KR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URL 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분석</a:t>
            </a:r>
            <a:endParaRPr lang="en-US" altLang="ko-KR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EF15EA4-B5C5-42F2-7A50-8A44CCBF5A47}"/>
              </a:ext>
            </a:extLst>
          </p:cNvPr>
          <p:cNvSpPr txBox="1"/>
          <p:nvPr/>
        </p:nvSpPr>
        <p:spPr>
          <a:xfrm>
            <a:off x="777644" y="5320127"/>
            <a:ext cx="2199415" cy="50962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제목</a:t>
            </a:r>
            <a:r>
              <a:rPr lang="en-US" altLang="ko-KR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본문 분석</a:t>
            </a:r>
            <a:endParaRPr lang="en-US" altLang="ko-KR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21" name="그림 20" descr="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81CDA52-E462-3CD6-C87B-B0D307AC33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246" y="3774196"/>
            <a:ext cx="1067398" cy="1067398"/>
          </a:xfrm>
          <a:prstGeom prst="rect">
            <a:avLst/>
          </a:prstGeom>
          <a:solidFill>
            <a:srgbClr val="F0C2C2"/>
          </a:solidFill>
        </p:spPr>
      </p:pic>
      <p:pic>
        <p:nvPicPr>
          <p:cNvPr id="23" name="그림 22" descr="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64179A4-E6DF-4833-9A63-02B094A74D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009" y="3802347"/>
            <a:ext cx="1109111" cy="1109111"/>
          </a:xfrm>
          <a:prstGeom prst="rect">
            <a:avLst/>
          </a:prstGeom>
          <a:solidFill>
            <a:srgbClr val="F0C2C2"/>
          </a:solidFill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87B77BC-8ACA-00E9-5150-019DB692C4CE}"/>
              </a:ext>
            </a:extLst>
          </p:cNvPr>
          <p:cNvSpPr txBox="1"/>
          <p:nvPr/>
        </p:nvSpPr>
        <p:spPr>
          <a:xfrm>
            <a:off x="9100151" y="5437537"/>
            <a:ext cx="210242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회원가입</a:t>
            </a:r>
            <a:endParaRPr lang="en-US" altLang="ko-KR" sz="200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00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로그인</a:t>
            </a:r>
            <a:endParaRPr lang="en-US" altLang="ko-KR" sz="200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…</a:t>
            </a:r>
            <a:endParaRPr lang="ko-KR" altLang="en-US" sz="2000"/>
          </a:p>
        </p:txBody>
      </p:sp>
      <p:pic>
        <p:nvPicPr>
          <p:cNvPr id="27" name="그래픽 26" descr="사용자 단색으로 채워진">
            <a:extLst>
              <a:ext uri="{FF2B5EF4-FFF2-40B4-BE49-F238E27FC236}">
                <a16:creationId xmlns:a16="http://schemas.microsoft.com/office/drawing/2014/main" id="{E17B23FF-46F4-2D92-D1D6-7DD2A6A8ED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21296" y="3638499"/>
            <a:ext cx="1237820" cy="123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420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9FD21-B1AB-D67B-6F78-134DABD362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3BDDBE-9811-E440-4B84-B0353B8B6C51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3. </a:t>
            </a:r>
            <a:r>
              <a:rPr lang="ko-KR" altLang="en-US"/>
              <a:t>프로젝트 진행현황</a:t>
            </a:r>
            <a:endParaRPr lang="en-US" altLang="ko-KR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D3DEBA1-490D-E5B9-3D30-A84D58C0CB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330251"/>
              </p:ext>
            </p:extLst>
          </p:nvPr>
        </p:nvGraphicFramePr>
        <p:xfrm>
          <a:off x="623212" y="1861280"/>
          <a:ext cx="10712916" cy="434149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3178">
                  <a:extLst>
                    <a:ext uri="{9D8B030D-6E8A-4147-A177-3AD203B41FA5}">
                      <a16:colId xmlns:a16="http://schemas.microsoft.com/office/drawing/2014/main" val="936954148"/>
                    </a:ext>
                  </a:extLst>
                </a:gridCol>
                <a:gridCol w="2880360">
                  <a:extLst>
                    <a:ext uri="{9D8B030D-6E8A-4147-A177-3AD203B41FA5}">
                      <a16:colId xmlns:a16="http://schemas.microsoft.com/office/drawing/2014/main" val="3589917745"/>
                    </a:ext>
                  </a:extLst>
                </a:gridCol>
                <a:gridCol w="1291590">
                  <a:extLst>
                    <a:ext uri="{9D8B030D-6E8A-4147-A177-3AD203B41FA5}">
                      <a16:colId xmlns:a16="http://schemas.microsoft.com/office/drawing/2014/main" val="3554996063"/>
                    </a:ext>
                  </a:extLst>
                </a:gridCol>
                <a:gridCol w="1606816">
                  <a:extLst>
                    <a:ext uri="{9D8B030D-6E8A-4147-A177-3AD203B41FA5}">
                      <a16:colId xmlns:a16="http://schemas.microsoft.com/office/drawing/2014/main" val="1912213266"/>
                    </a:ext>
                  </a:extLst>
                </a:gridCol>
                <a:gridCol w="1785486">
                  <a:extLst>
                    <a:ext uri="{9D8B030D-6E8A-4147-A177-3AD203B41FA5}">
                      <a16:colId xmlns:a16="http://schemas.microsoft.com/office/drawing/2014/main" val="1867947815"/>
                    </a:ext>
                  </a:extLst>
                </a:gridCol>
                <a:gridCol w="1785486">
                  <a:extLst>
                    <a:ext uri="{9D8B030D-6E8A-4147-A177-3AD203B41FA5}">
                      <a16:colId xmlns:a16="http://schemas.microsoft.com/office/drawing/2014/main" val="2825594484"/>
                    </a:ext>
                  </a:extLst>
                </a:gridCol>
              </a:tblGrid>
              <a:tr h="3962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번호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태스크명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담당자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소요기간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완료 여부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비고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7146540"/>
                  </a:ext>
                </a:extLst>
              </a:tr>
              <a:tr h="3962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1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Mail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 </a:t>
                      </a:r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api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 연동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고재현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27일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완료</a:t>
                      </a: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7482386"/>
                  </a:ext>
                </a:extLst>
              </a:tr>
              <a:tr h="3687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1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Ui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 디자인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고재현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27일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완료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829017"/>
                  </a:ext>
                </a:extLst>
              </a:tr>
              <a:tr h="4579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1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탐지 결과 인터페이스 표시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고재현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35일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완료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2834541"/>
                  </a:ext>
                </a:extLst>
              </a:tr>
              <a:tr h="453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1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4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관리 루프 구축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고재현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미완료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4275090"/>
                  </a:ext>
                </a:extLst>
              </a:tr>
              <a:tr h="453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2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1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en-US" altLang="ko-KR" sz="180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 URL </a:t>
                      </a:r>
                      <a:r>
                        <a:rPr lang="ko-KR" altLang="en-US" sz="180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차단 로직 구현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i="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전영우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28일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800" b="0" i="0" u="none" strike="noStrike" noProof="0">
                          <a:solidFill>
                            <a:schemeClr val="tx1"/>
                          </a:solidFill>
                        </a:rPr>
                        <a:t>완료</a:t>
                      </a:r>
                      <a:endParaRPr lang="ko-KR"/>
                    </a:p>
                  </a:txBody>
                  <a:tcPr anchor="ctr"/>
                </a:tc>
                <a:tc rowSpan="5">
                  <a:txBody>
                    <a:bodyPr/>
                    <a:lstStyle/>
                    <a:p>
                      <a:pPr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Black-</a:t>
                      </a:r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List기반</a:t>
                      </a:r>
                      <a:endParaRPr lang="ko-KR" altLang="en-US" sz="1800" err="1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lvl="0">
                        <a:buNone/>
                      </a:pP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도메인 차단 형식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2204366"/>
                  </a:ext>
                </a:extLst>
              </a:tr>
              <a:tr h="453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2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2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ko-KR" altLang="en-US" sz="180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 경고 </a:t>
                      </a:r>
                      <a:r>
                        <a:rPr lang="ko-KR" altLang="en-US" sz="1800" err="1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메세지</a:t>
                      </a:r>
                      <a:r>
                        <a:rPr lang="ko-KR" altLang="en-US" sz="180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 팝업 알림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i="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전영우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800" b="0" i="0" u="none" strike="noStrike" noProof="0">
                          <a:solidFill>
                            <a:schemeClr val="tx1"/>
                          </a:solidFill>
                        </a:rPr>
                        <a:t>28일</a:t>
                      </a:r>
                      <a:endParaRPr lang="ko-KR" sz="1800" b="0" i="0" u="none" strike="noStrike" noProof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800" b="0" i="0" u="none" strike="noStrike" noProof="0">
                          <a:solidFill>
                            <a:schemeClr val="tx1"/>
                          </a:solidFill>
                        </a:rPr>
                        <a:t>완료</a:t>
                      </a:r>
                      <a:endParaRPr lang="ko-KR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22423"/>
                  </a:ext>
                </a:extLst>
              </a:tr>
              <a:tr h="453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2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3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en-US" altLang="ko-KR" sz="180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 URL </a:t>
                      </a:r>
                      <a:r>
                        <a:rPr lang="ko-KR" altLang="en-US" sz="180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의심 여부 판별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i="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전영우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800" b="0" i="0" u="none" strike="noStrike" noProof="0">
                          <a:solidFill>
                            <a:schemeClr val="tx1"/>
                          </a:solidFill>
                        </a:rPr>
                        <a:t>28일</a:t>
                      </a:r>
                      <a:endParaRPr lang="ko-KR" altLang="en-US" sz="1800" b="0" i="0" u="none" strike="noStrike" noProof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800" b="0" i="0" u="none" strike="noStrike" noProof="0">
                          <a:solidFill>
                            <a:schemeClr val="tx1"/>
                          </a:solidFill>
                        </a:rPr>
                        <a:t>완료</a:t>
                      </a:r>
                      <a:endParaRPr lang="ko-KR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989252"/>
                  </a:ext>
                </a:extLst>
              </a:tr>
              <a:tr h="453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2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4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en-US" sz="180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 URL </a:t>
                      </a:r>
                      <a:r>
                        <a:rPr lang="ko-KR" altLang="en-US" sz="180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접속 허용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i="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전영우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800" b="0" i="0" u="none" strike="noStrike" noProof="0">
                          <a:solidFill>
                            <a:schemeClr val="tx1"/>
                          </a:solidFill>
                        </a:rPr>
                        <a:t>28</a:t>
                      </a:r>
                      <a:r>
                        <a:rPr lang="ko-KR" altLang="en-US" sz="1800" b="0" i="0" u="none" strike="noStrike" noProof="0">
                          <a:solidFill>
                            <a:schemeClr val="tx1"/>
                          </a:solidFill>
                        </a:rPr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800" b="0" i="0" u="none" strike="noStrike" noProof="0">
                          <a:solidFill>
                            <a:schemeClr val="tx1"/>
                          </a:solidFill>
                        </a:rPr>
                        <a:t>완료</a:t>
                      </a:r>
                      <a:endParaRPr lang="ko-KR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535375"/>
                  </a:ext>
                </a:extLst>
              </a:tr>
              <a:tr h="453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2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5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en-US" sz="180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 URL </a:t>
                      </a:r>
                      <a:r>
                        <a:rPr lang="ko-KR" altLang="en-US" sz="180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접속 차단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i="0">
                          <a:effectLst/>
                          <a:latin typeface="나눔스퀘어OTF" panose="020B0600000101010101" pitchFamily="34" charset="-127"/>
                          <a:ea typeface="나눔스퀘어OTF"/>
                        </a:rPr>
                        <a:t>전영우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800" b="0" i="0" u="none" strike="noStrike" noProof="0">
                          <a:solidFill>
                            <a:schemeClr val="tx1"/>
                          </a:solidFill>
                        </a:rPr>
                        <a:t>28일</a:t>
                      </a:r>
                      <a:endParaRPr lang="ko-KR" altLang="en-US" sz="1800" b="0" i="0" u="none" strike="noStrike" noProof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800" b="0" i="0" u="none" strike="noStrike" noProof="0">
                          <a:solidFill>
                            <a:schemeClr val="tx1"/>
                          </a:solidFill>
                        </a:rPr>
                        <a:t>완료</a:t>
                      </a:r>
                      <a:endParaRPr lang="ko-KR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856215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3564622-9A40-8E6F-C52C-97D5FDAC76FB}"/>
              </a:ext>
            </a:extLst>
          </p:cNvPr>
          <p:cNvSpPr txBox="1"/>
          <p:nvPr/>
        </p:nvSpPr>
        <p:spPr>
          <a:xfrm>
            <a:off x="627747" y="1153394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3-3. </a:t>
            </a:r>
            <a:r>
              <a:rPr lang="ko-KR" altLang="en-US"/>
              <a:t>태스크 목록</a:t>
            </a:r>
            <a:r>
              <a:rPr lang="en-US" altLang="ko-KR"/>
              <a:t>(Task 1 ~ Task 2)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AF1446D-1DC9-C1E9-7B0B-B48B1448C240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22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4AE38-FDF0-9F6A-0ECC-A3411FB87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BB0A44-3465-99F5-1CDF-8757C792F8AD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3. </a:t>
            </a:r>
            <a:r>
              <a:rPr lang="ko-KR" altLang="en-US"/>
              <a:t>프로젝트 진행현황</a:t>
            </a:r>
            <a:endParaRPr lang="en-US" altLang="ko-KR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6F728498-39C0-BC7F-888B-1BDFA1B1A6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21366"/>
              </p:ext>
            </p:extLst>
          </p:nvPr>
        </p:nvGraphicFramePr>
        <p:xfrm>
          <a:off x="623134" y="1861280"/>
          <a:ext cx="10712916" cy="46790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65998">
                  <a:extLst>
                    <a:ext uri="{9D8B030D-6E8A-4147-A177-3AD203B41FA5}">
                      <a16:colId xmlns:a16="http://schemas.microsoft.com/office/drawing/2014/main" val="936954148"/>
                    </a:ext>
                  </a:extLst>
                </a:gridCol>
                <a:gridCol w="3716245">
                  <a:extLst>
                    <a:ext uri="{9D8B030D-6E8A-4147-A177-3AD203B41FA5}">
                      <a16:colId xmlns:a16="http://schemas.microsoft.com/office/drawing/2014/main" val="3589917745"/>
                    </a:ext>
                  </a:extLst>
                </a:gridCol>
                <a:gridCol w="1041722">
                  <a:extLst>
                    <a:ext uri="{9D8B030D-6E8A-4147-A177-3AD203B41FA5}">
                      <a16:colId xmlns:a16="http://schemas.microsoft.com/office/drawing/2014/main" val="3554996063"/>
                    </a:ext>
                  </a:extLst>
                </a:gridCol>
                <a:gridCol w="1317979">
                  <a:extLst>
                    <a:ext uri="{9D8B030D-6E8A-4147-A177-3AD203B41FA5}">
                      <a16:colId xmlns:a16="http://schemas.microsoft.com/office/drawing/2014/main" val="1912213266"/>
                    </a:ext>
                  </a:extLst>
                </a:gridCol>
                <a:gridCol w="1785486">
                  <a:extLst>
                    <a:ext uri="{9D8B030D-6E8A-4147-A177-3AD203B41FA5}">
                      <a16:colId xmlns:a16="http://schemas.microsoft.com/office/drawing/2014/main" val="1867947815"/>
                    </a:ext>
                  </a:extLst>
                </a:gridCol>
                <a:gridCol w="1785486">
                  <a:extLst>
                    <a:ext uri="{9D8B030D-6E8A-4147-A177-3AD203B41FA5}">
                      <a16:colId xmlns:a16="http://schemas.microsoft.com/office/drawing/2014/main" val="2825594484"/>
                    </a:ext>
                  </a:extLst>
                </a:gridCol>
              </a:tblGrid>
              <a:tr h="3571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번호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태스크명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담당자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소요기간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완료 여부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비고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7146540"/>
                  </a:ext>
                </a:extLst>
              </a:tr>
              <a:tr h="6211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3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rtl="0" fontAlgn="b">
                        <a:buNone/>
                      </a:pP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메일 본문</a:t>
                      </a:r>
                      <a:r>
                        <a:rPr lang="en-US" altLang="ko-KR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/</a:t>
                      </a: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제목 분석용 </a:t>
                      </a:r>
                      <a:r>
                        <a:rPr lang="en-US" altLang="ko-KR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LLM </a:t>
                      </a: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모델 설정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고재현, 전영우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800" b="0" i="0" u="none" strike="noStrike" noProof="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35일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완료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OpenAI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API 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이용한 분류 </a:t>
                      </a:r>
                      <a:endParaRPr lang="ko-KR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lvl="0" algn="ctr">
                        <a:buNone/>
                      </a:pP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방식 사용 </a:t>
                      </a:r>
                      <a:endParaRPr lang="ko-KR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7482386"/>
                  </a:ext>
                </a:extLst>
              </a:tr>
              <a:tr h="6211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3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rtl="0" fontAlgn="b">
                        <a:buNone/>
                      </a:pP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메일 한국어 데이터셋 확보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고재현,전영우</a:t>
                      </a:r>
                      <a:endParaRPr lang="ko-KR" altLang="en-US" sz="1800" err="1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800" b="0" i="0" u="none" strike="noStrike" noProof="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35일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완료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829017"/>
                  </a:ext>
                </a:extLst>
              </a:tr>
              <a:tr h="6211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3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rtl="0" fontAlgn="b">
                        <a:buNone/>
                      </a:pPr>
                      <a:r>
                        <a:rPr 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LLM </a:t>
                      </a: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모델 학습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고재현,전영우</a:t>
                      </a:r>
                      <a:endParaRPr lang="ko-KR" altLang="en-US" sz="1800" err="1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800" b="0" i="0" u="none" strike="noStrike" noProof="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35일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완료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2834541"/>
                  </a:ext>
                </a:extLst>
              </a:tr>
              <a:tr h="6211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3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4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rtl="0" fontAlgn="b">
                        <a:buNone/>
                      </a:pP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어플리케이션과 상호작용 위한 </a:t>
                      </a:r>
                      <a:r>
                        <a:rPr lang="en-US" altLang="ko-KR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API </a:t>
                      </a: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구현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고재현,전영우</a:t>
                      </a:r>
                      <a:endParaRPr lang="ko-KR" altLang="en-US" sz="1800" err="1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미완료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4275090"/>
                  </a:ext>
                </a:extLst>
              </a:tr>
              <a:tr h="4193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4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1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rtl="0" fontAlgn="b">
                        <a:buNone/>
                      </a:pP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수신된 메일 목록 화면 구현</a:t>
                      </a:r>
                      <a:r>
                        <a:rPr lang="en-US" altLang="ko-KR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(UI)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심수민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800" b="0" i="0" u="none" strike="noStrike" noProof="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미완료</a:t>
                      </a:r>
                      <a:endParaRPr lang="ko-KR"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2204366"/>
                  </a:ext>
                </a:extLst>
              </a:tr>
              <a:tr h="4193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4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2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rtl="0" fontAlgn="b">
                        <a:buNone/>
                      </a:pP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메일 목록에서 클릭 이벤트 구현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  <a:cs typeface="+mn-cs"/>
                        </a:rPr>
                        <a:t>심수민</a:t>
                      </a:r>
                      <a:endParaRPr kumimoji="0" lang="ko-KR" altLang="en-US" sz="1800" b="0" i="0" u="none" strike="noStrike" kern="1200" cap="none" spc="0" normalizeH="0" baseline="0" noProof="0" err="1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나눔스퀘어OTF" panose="020B0600000101010101" pitchFamily="34" charset="-127"/>
                        <a:ea typeface="나눔스퀘어OTF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800" b="0" i="0" u="none" strike="noStrike" noProof="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미완료</a:t>
                      </a:r>
                      <a:endParaRPr lang="ko-KR"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22423"/>
                  </a:ext>
                </a:extLst>
              </a:tr>
              <a:tr h="5280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T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4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-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/>
                        </a:rPr>
                        <a:t>3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rtl="0" fontAlgn="b">
                        <a:buNone/>
                      </a:pP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선택한 메일의 정보</a:t>
                      </a:r>
                      <a:endParaRPr lang="en-US" altLang="ko-KR" sz="1700">
                        <a:effectLst/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rtl="0" fontAlgn="b">
                        <a:buNone/>
                      </a:pPr>
                      <a:r>
                        <a:rPr lang="en-US" altLang="ko-KR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(</a:t>
                      </a: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첨부파일 유무</a:t>
                      </a:r>
                      <a:r>
                        <a:rPr lang="en-US" altLang="ko-KR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, </a:t>
                      </a: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본문 글</a:t>
                      </a:r>
                      <a:r>
                        <a:rPr lang="en-US" altLang="ko-KR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)</a:t>
                      </a:r>
                      <a:r>
                        <a:rPr lang="ko-KR" altLang="en-US" sz="170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분석 로직 구현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  <a:cs typeface="+mn-cs"/>
                        </a:rPr>
                        <a:t>심수민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21일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tx1"/>
                        </a:solidFill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989252"/>
                  </a:ext>
                </a:extLst>
              </a:tr>
              <a:tr h="35718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...</a:t>
                      </a:r>
                    </a:p>
                  </a:txBody>
                  <a:tcPr marL="22860" marR="22860" marT="15239" marB="15239" anchor="b"/>
                </a:tc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ko-KR" alt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  <a:cs typeface="+mn-cs"/>
                        </a:rPr>
                        <a:t>...</a:t>
                      </a:r>
                      <a:endParaRPr kumimoji="0" lang="ko-KR" alt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나눔스퀘어OTF" panose="020B0600000101010101" pitchFamily="34" charset="-127"/>
                        <a:ea typeface="나눔스퀘어OTF" panose="020B0600000101010101" pitchFamily="34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...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10081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72227C6-1438-CB32-EA62-0EB873D67A8A}"/>
              </a:ext>
            </a:extLst>
          </p:cNvPr>
          <p:cNvSpPr txBox="1"/>
          <p:nvPr/>
        </p:nvSpPr>
        <p:spPr>
          <a:xfrm>
            <a:off x="627747" y="1153394"/>
            <a:ext cx="911569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3-3. </a:t>
            </a:r>
            <a:r>
              <a:rPr lang="ko-KR" altLang="en-US"/>
              <a:t>태스크 목록</a:t>
            </a:r>
            <a:r>
              <a:rPr lang="en-US" altLang="ko-KR"/>
              <a:t>(Task 3 ~ Task 9)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76971FD-FCE6-BF7A-FBDF-7A84DE5DFE94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71505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2D432-CF35-005E-ECF3-4460D1BDF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1C14CD4-AD9A-51CA-000E-22890B3A56B5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>
                <a:ea typeface="나눔스퀘어OTF ExtraBold"/>
              </a:rPr>
              <a:t>3. </a:t>
            </a:r>
            <a:r>
              <a:rPr lang="ko-KR" altLang="en-US">
                <a:ea typeface="나눔스퀘어OTF ExtraBold"/>
              </a:rPr>
              <a:t>프로젝트 진행현황</a:t>
            </a:r>
            <a:endParaRPr lang="en-US" altLang="ko-KR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362C2-3315-3E93-2EA2-A6A4EBFF8BD2}"/>
              </a:ext>
            </a:extLst>
          </p:cNvPr>
          <p:cNvSpPr txBox="1"/>
          <p:nvPr/>
        </p:nvSpPr>
        <p:spPr>
          <a:xfrm>
            <a:off x="7920559" y="3812078"/>
            <a:ext cx="2807203" cy="14329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전체 </a:t>
            </a:r>
            <a:r>
              <a:rPr lang="ko-KR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task</a:t>
            </a: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수 : 30</a:t>
            </a: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완료된 </a:t>
            </a:r>
            <a:r>
              <a:rPr lang="ko-KR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task</a:t>
            </a: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수 : 24</a:t>
            </a: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미완료된 </a:t>
            </a:r>
            <a:r>
              <a:rPr lang="ko-KR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task수</a:t>
            </a: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: 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7B512A-B073-8197-CFE6-712EE4DCCAB7}"/>
              </a:ext>
            </a:extLst>
          </p:cNvPr>
          <p:cNvSpPr txBox="1"/>
          <p:nvPr/>
        </p:nvSpPr>
        <p:spPr>
          <a:xfrm>
            <a:off x="6407872" y="3137659"/>
            <a:ext cx="542868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6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계획 대비 </a:t>
            </a:r>
            <a:r>
              <a:rPr lang="ko-KR" altLang="en-US" sz="3600" b="1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진도율</a:t>
            </a:r>
            <a:r>
              <a:rPr lang="ko-KR" altLang="en-US" sz="36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 : 80%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6F57CA-943F-4C09-60AB-8CA1AF14EDAE}"/>
              </a:ext>
            </a:extLst>
          </p:cNvPr>
          <p:cNvSpPr txBox="1"/>
          <p:nvPr/>
        </p:nvSpPr>
        <p:spPr>
          <a:xfrm>
            <a:off x="627747" y="1153394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3-4. 1</a:t>
            </a:r>
            <a:r>
              <a:rPr lang="ko-KR" altLang="en-US"/>
              <a:t>차 빌드 스프린트 </a:t>
            </a:r>
            <a:r>
              <a:rPr lang="ko-KR" altLang="en-US" err="1"/>
              <a:t>진도율</a:t>
            </a:r>
            <a:endParaRPr lang="en-US" altLang="ko-KR"/>
          </a:p>
        </p:txBody>
      </p: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EA9304CB-158F-8F63-0D72-4654D5B28F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5952126"/>
              </p:ext>
            </p:extLst>
          </p:nvPr>
        </p:nvGraphicFramePr>
        <p:xfrm>
          <a:off x="-240034" y="2010872"/>
          <a:ext cx="6819800" cy="43696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7F5F2BF-A574-F7F3-FC2E-2F981C18957B}"/>
              </a:ext>
            </a:extLst>
          </p:cNvPr>
          <p:cNvSpPr txBox="1"/>
          <p:nvPr/>
        </p:nvSpPr>
        <p:spPr>
          <a:xfrm>
            <a:off x="2570929" y="4639921"/>
            <a:ext cx="214684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Complete (</a:t>
            </a:r>
            <a:r>
              <a:rPr 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24</a:t>
            </a:r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ko-KR" sz="1600" b="1">
              <a:solidFill>
                <a:schemeClr val="tx1">
                  <a:lumMod val="75000"/>
                  <a:lumOff val="25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17F8EC-836F-BAAA-8726-0F5798D4F303}"/>
              </a:ext>
            </a:extLst>
          </p:cNvPr>
          <p:cNvSpPr txBox="1"/>
          <p:nvPr/>
        </p:nvSpPr>
        <p:spPr>
          <a:xfrm>
            <a:off x="3035079" y="3139158"/>
            <a:ext cx="214684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Incomplete (6)</a:t>
            </a:r>
            <a:endParaRPr lang="ko-KR" sz="1600" b="1">
              <a:solidFill>
                <a:schemeClr val="tx1">
                  <a:lumMod val="75000"/>
                  <a:lumOff val="25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F8A6692E-C783-1CC0-3FA2-9A50EE52FCAD}"/>
              </a:ext>
            </a:extLst>
          </p:cNvPr>
          <p:cNvSpPr/>
          <p:nvPr/>
        </p:nvSpPr>
        <p:spPr>
          <a:xfrm>
            <a:off x="5497385" y="3944709"/>
            <a:ext cx="1197229" cy="501933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C2C2C3F-D5A1-C3E0-F766-43F6D62A2006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E351C2D-09EF-9D4C-A328-BD482FED192A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41347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C7103-0FB5-0695-B2A8-A3E3FF6CA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08DBD1-90CD-6398-EA61-3008050DF2CD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>
                <a:ea typeface="나눔스퀘어OTF ExtraBold"/>
              </a:rPr>
              <a:t>3. </a:t>
            </a:r>
            <a:r>
              <a:rPr lang="ko-KR" altLang="en-US">
                <a:ea typeface="나눔스퀘어OTF ExtraBold"/>
              </a:rPr>
              <a:t>프로젝트 진행현황</a:t>
            </a:r>
            <a:endParaRPr lang="en-US" altLang="ko-KR"/>
          </a:p>
        </p:txBody>
      </p:sp>
      <p:pic>
        <p:nvPicPr>
          <p:cNvPr id="3" name="그림 2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BE9E8BB-F0C6-ECCB-3EE0-B5D35D7F2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118" y="2198088"/>
            <a:ext cx="3802305" cy="1798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그림 3" descr="텍스트, 스크린샷, 도표, 디스플레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145193C-91CD-2656-56AF-14ACE3236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5996" y="2367949"/>
            <a:ext cx="4387274" cy="18946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78C3CCD-1757-33AC-0A09-080B21F63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7179" y="3938675"/>
            <a:ext cx="4233334" cy="210716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 descr="텍스트, 스크린샷, 폰트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9A92D31-E134-626F-6311-427FE27DB5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6148" y="4165984"/>
            <a:ext cx="4664364" cy="23202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23DF26-9938-4996-2254-8EF2EF6BC69C}"/>
              </a:ext>
            </a:extLst>
          </p:cNvPr>
          <p:cNvSpPr txBox="1"/>
          <p:nvPr/>
        </p:nvSpPr>
        <p:spPr>
          <a:xfrm>
            <a:off x="716659" y="2812543"/>
            <a:ext cx="1429947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>
              <a:defRPr sz="2000">
                <a:latin typeface="나눔스퀘어OTF Bold" panose="020B0600000101010101" pitchFamily="34" charset="-127"/>
                <a:ea typeface="나눔스퀘어OTF Bold" panose="020B0600000101010101" pitchFamily="34" charset="-127"/>
              </a:defRPr>
            </a:lvl1pPr>
          </a:lstStyle>
          <a:p>
            <a:pPr algn="ctr"/>
            <a:r>
              <a:rPr lang="ko-KR" altLang="en-US" sz="2500"/>
              <a:t>구현 GUI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B7BAF90-CC3D-C305-3C4B-9BF5E87FC814}"/>
              </a:ext>
            </a:extLst>
          </p:cNvPr>
          <p:cNvCxnSpPr>
            <a:cxnSpLocks/>
          </p:cNvCxnSpPr>
          <p:nvPr/>
        </p:nvCxnSpPr>
        <p:spPr>
          <a:xfrm>
            <a:off x="2863580" y="2499360"/>
            <a:ext cx="0" cy="302218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9995310-CFC3-C068-B823-90BF18CA7E33}"/>
              </a:ext>
            </a:extLst>
          </p:cNvPr>
          <p:cNvSpPr txBox="1"/>
          <p:nvPr/>
        </p:nvSpPr>
        <p:spPr>
          <a:xfrm>
            <a:off x="422102" y="3338999"/>
            <a:ext cx="2804160" cy="18946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>
              <a:defRPr sz="2000">
                <a:latin typeface="나눔스퀘어OTF Bold" panose="020B0600000101010101" pitchFamily="34" charset="-127"/>
                <a:ea typeface="나눔스퀘어OTF Bold" panose="020B0600000101010101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1.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Welcome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page</a:t>
            </a:r>
            <a:endParaRPr lang="en-US" alt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2. 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로그인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page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회원가입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page</a:t>
            </a:r>
            <a:endParaRPr lang="en-US" alt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4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mail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fetch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page</a:t>
            </a:r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49AADA-DAA4-63A7-BD65-3EC757CADDD7}"/>
              </a:ext>
            </a:extLst>
          </p:cNvPr>
          <p:cNvSpPr txBox="1"/>
          <p:nvPr/>
        </p:nvSpPr>
        <p:spPr>
          <a:xfrm>
            <a:off x="627748" y="1153394"/>
            <a:ext cx="296889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3-5. </a:t>
            </a:r>
            <a:r>
              <a:rPr lang="ko-KR" altLang="en-US"/>
              <a:t>구현 내용</a:t>
            </a:r>
            <a:r>
              <a:rPr lang="en-US" altLang="ko-KR"/>
              <a:t>(UI)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E8F0D61-AD5D-26E4-BD3E-F21DEB22DC94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12F264A-63EB-FDF1-9ADA-E11BA8F47B47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5747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3AC5C9-358A-2AEC-12F4-20E3E5D5A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3093F6-BC45-C793-0950-F64F7BF72528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>
                <a:ea typeface="나눔스퀘어OTF ExtraBold"/>
              </a:rPr>
              <a:t>3. </a:t>
            </a:r>
            <a:r>
              <a:rPr lang="ko-KR" altLang="en-US">
                <a:ea typeface="나눔스퀘어OTF ExtraBold"/>
              </a:rPr>
              <a:t>프로젝트 진행현황</a:t>
            </a:r>
            <a:endParaRPr lang="en-US" altLang="ko-KR" sz="3600"/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2B1F7AEC-20B9-3CE3-1861-69CF0F7376A5}"/>
              </a:ext>
            </a:extLst>
          </p:cNvPr>
          <p:cNvSpPr txBox="1"/>
          <p:nvPr/>
        </p:nvSpPr>
        <p:spPr>
          <a:xfrm>
            <a:off x="860131" y="1861280"/>
            <a:ext cx="5773958" cy="199952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5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Black-list</a:t>
            </a:r>
            <a:r>
              <a:rPr lang="ko-KR" altLang="en-US" sz="25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기반</a:t>
            </a:r>
            <a:r>
              <a:rPr lang="en-US" altLang="ko-KR" sz="25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25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도메인</a:t>
            </a:r>
            <a:r>
              <a:rPr lang="en-US" altLang="ko-KR" sz="25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25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차단 기능 구현</a:t>
            </a:r>
          </a:p>
          <a:p>
            <a:endParaRPr lang="ko-KR" altLang="en-US" sz="1200">
              <a:ea typeface="맑은 고딕"/>
            </a:endParaRPr>
          </a:p>
          <a:p>
            <a:pPr>
              <a:lnSpc>
                <a:spcPct val="150000"/>
              </a:lnSpc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 1. 파이썬 이용한 악성 도메인 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csv파일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생성</a:t>
            </a:r>
          </a:p>
          <a:p>
            <a:pPr>
              <a:lnSpc>
                <a:spcPct val="150000"/>
              </a:lnSpc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 2.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csv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파일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DB에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업로드</a:t>
            </a:r>
          </a:p>
          <a:p>
            <a:pPr>
              <a:lnSpc>
                <a:spcPct val="150000"/>
              </a:lnSpc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 3. 스프링 부트 실행 후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리다이렉션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차단 확인</a:t>
            </a:r>
          </a:p>
        </p:txBody>
      </p:sp>
      <p:pic>
        <p:nvPicPr>
          <p:cNvPr id="5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C9D9EC5-2BA0-4FD2-9FD4-53AE7ECA9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58" y="4117797"/>
            <a:ext cx="3971637" cy="201399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712FE0A-565F-4415-FA14-0508130C5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6846" y="2431767"/>
            <a:ext cx="3973483" cy="1971143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Straight Arrow Connector 5">
            <a:extLst>
              <a:ext uri="{FF2B5EF4-FFF2-40B4-BE49-F238E27FC236}">
                <a16:creationId xmlns:a16="http://schemas.microsoft.com/office/drawing/2014/main" id="{25743713-6C85-9F7C-1C41-897D57A4905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986095" y="5124794"/>
            <a:ext cx="80248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ED382B7-EE2B-2BA6-C016-7C0EFAA70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3152" y="4613828"/>
            <a:ext cx="4110182" cy="203301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A422DE2-81CE-21AF-1730-5ED69D26F285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7020097" y="5125873"/>
            <a:ext cx="584509" cy="11471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049A7D6D-53DD-101F-37BE-BD2BFEE5C11C}"/>
              </a:ext>
            </a:extLst>
          </p:cNvPr>
          <p:cNvSpPr/>
          <p:nvPr/>
        </p:nvSpPr>
        <p:spPr>
          <a:xfrm>
            <a:off x="5788582" y="4894964"/>
            <a:ext cx="1231515" cy="4618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>
                <a:solidFill>
                  <a:schemeClr val="tx1">
                    <a:lumMod val="49000"/>
                    <a:lumOff val="51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차단 로직</a:t>
            </a:r>
            <a:endParaRPr lang="en-US">
              <a:solidFill>
                <a:schemeClr val="tx1">
                  <a:lumMod val="49000"/>
                  <a:lumOff val="51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2CB3EFC0-172A-042E-F6E2-33B95442668A}"/>
              </a:ext>
            </a:extLst>
          </p:cNvPr>
          <p:cNvSpPr txBox="1"/>
          <p:nvPr/>
        </p:nvSpPr>
        <p:spPr>
          <a:xfrm>
            <a:off x="6745625" y="4249162"/>
            <a:ext cx="70104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>
                <a:solidFill>
                  <a:schemeClr val="accent6">
                    <a:lumMod val="49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정상</a:t>
            </a:r>
            <a:endParaRPr lang="en-US">
              <a:solidFill>
                <a:schemeClr val="accent6">
                  <a:lumMod val="49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7C010FCB-1C22-25F2-D732-4092F939A2F5}"/>
              </a:ext>
            </a:extLst>
          </p:cNvPr>
          <p:cNvSpPr txBox="1"/>
          <p:nvPr/>
        </p:nvSpPr>
        <p:spPr>
          <a:xfrm>
            <a:off x="6769563" y="5623560"/>
            <a:ext cx="77724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>
                <a:solidFill>
                  <a:srgbClr val="C0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차단</a:t>
            </a:r>
            <a:endParaRPr lang="en-US">
              <a:solidFill>
                <a:srgbClr val="C0000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13" name="Straight Arrow Connector 13">
            <a:extLst>
              <a:ext uri="{FF2B5EF4-FFF2-40B4-BE49-F238E27FC236}">
                <a16:creationId xmlns:a16="http://schemas.microsoft.com/office/drawing/2014/main" id="{A86D0371-6399-935D-09DF-ED36E15542CC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7020097" y="4152900"/>
            <a:ext cx="630382" cy="972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159D817-7BD8-0EBE-A0A6-576D34942BB0}"/>
              </a:ext>
            </a:extLst>
          </p:cNvPr>
          <p:cNvSpPr txBox="1"/>
          <p:nvPr/>
        </p:nvSpPr>
        <p:spPr>
          <a:xfrm>
            <a:off x="627748" y="1153394"/>
            <a:ext cx="498597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3-5. </a:t>
            </a:r>
            <a:r>
              <a:rPr lang="ko-KR" altLang="en-US"/>
              <a:t>구현 내용</a:t>
            </a:r>
            <a:r>
              <a:rPr lang="ko-KR" altLang="ko-KR">
                <a:ea typeface="나눔스퀘어OTF ExtraBold"/>
              </a:rPr>
              <a:t> (</a:t>
            </a:r>
            <a:r>
              <a:rPr lang="en-US" altLang="ko-KR">
                <a:ea typeface="나눔스퀘어OTF ExtraBold"/>
              </a:rPr>
              <a:t>URL Blocker</a:t>
            </a:r>
            <a:r>
              <a:rPr lang="ko-KR" altLang="ko-KR">
                <a:ea typeface="나눔스퀘어OTF ExtraBold"/>
              </a:rPr>
              <a:t>)</a:t>
            </a:r>
            <a:endParaRPr lang="en-US" altLang="ko-KR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12F9EF1-01A4-6176-8AC7-A61761573C0F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1E7FF53-29DB-819F-E916-BB1294A1B219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236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텍스트, 전자제품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65A1AE1-6E9A-7A6B-26D4-E706AD1B45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6734" y="1825624"/>
            <a:ext cx="6101002" cy="43513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453014-CA4B-C2CC-DBB3-39C42964BBE2}"/>
              </a:ext>
            </a:extLst>
          </p:cNvPr>
          <p:cNvSpPr txBox="1"/>
          <p:nvPr/>
        </p:nvSpPr>
        <p:spPr>
          <a:xfrm>
            <a:off x="860131" y="3429000"/>
            <a:ext cx="3045995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1.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Gmail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naver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메일 연동</a:t>
            </a:r>
            <a:endParaRPr 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2.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룰기반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+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gpt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평가</a:t>
            </a:r>
          </a:p>
          <a:p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3. 위험도 3단계 분류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75F951-46C5-A51E-DE15-1F42F2C01A78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>
                <a:ea typeface="나눔스퀘어OTF ExtraBold"/>
              </a:rPr>
              <a:t>3. </a:t>
            </a:r>
            <a:r>
              <a:rPr lang="ko-KR" altLang="en-US">
                <a:ea typeface="나눔스퀘어OTF ExtraBold"/>
              </a:rPr>
              <a:t>프로젝트 진행현황</a:t>
            </a:r>
            <a:endParaRPr lang="en-US" altLang="ko-KR" sz="36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BA77B0-BE34-1DBF-27D4-CF82D00C903C}"/>
              </a:ext>
            </a:extLst>
          </p:cNvPr>
          <p:cNvSpPr txBox="1"/>
          <p:nvPr/>
        </p:nvSpPr>
        <p:spPr>
          <a:xfrm>
            <a:off x="627747" y="1153394"/>
            <a:ext cx="6101001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3-5. </a:t>
            </a:r>
            <a:r>
              <a:rPr lang="ko-KR" altLang="en-US"/>
              <a:t>구현 내용</a:t>
            </a:r>
            <a:r>
              <a:rPr lang="ko-KR" altLang="ko-KR">
                <a:ea typeface="나눔스퀘어OTF ExtraBold"/>
              </a:rPr>
              <a:t> (</a:t>
            </a:r>
            <a:r>
              <a:rPr lang="ko-KR" altLang="en-US">
                <a:ea typeface="나눔스퀘어OTF ExtraBold"/>
              </a:rPr>
              <a:t>본문</a:t>
            </a:r>
            <a:r>
              <a:rPr lang="en-US" altLang="ko-KR">
                <a:ea typeface="나눔스퀘어OTF ExtraBold"/>
              </a:rPr>
              <a:t>,</a:t>
            </a:r>
            <a:r>
              <a:rPr lang="ko-KR" altLang="en-US">
                <a:ea typeface="나눔스퀘어OTF ExtraBold"/>
              </a:rPr>
              <a:t>제목 악성 분석</a:t>
            </a:r>
            <a:r>
              <a:rPr lang="ko-KR" altLang="ko-KR">
                <a:ea typeface="나눔스퀘어OTF ExtraBold"/>
              </a:rPr>
              <a:t>)</a:t>
            </a:r>
            <a:endParaRPr lang="en-US" altLang="ko-KR"/>
          </a:p>
        </p:txBody>
      </p:sp>
      <p:sp>
        <p:nvSpPr>
          <p:cNvPr id="17" name="TextBox 1">
            <a:extLst>
              <a:ext uri="{FF2B5EF4-FFF2-40B4-BE49-F238E27FC236}">
                <a16:creationId xmlns:a16="http://schemas.microsoft.com/office/drawing/2014/main" id="{0DAE8576-FD71-0133-4F08-E902F700616C}"/>
              </a:ext>
            </a:extLst>
          </p:cNvPr>
          <p:cNvSpPr txBox="1"/>
          <p:nvPr/>
        </p:nvSpPr>
        <p:spPr>
          <a:xfrm>
            <a:off x="860131" y="2784642"/>
            <a:ext cx="3884589" cy="47705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500" b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LLM</a:t>
            </a:r>
            <a:r>
              <a:rPr lang="ko-KR" altLang="en-US" sz="2500" b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500" b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API</a:t>
            </a:r>
            <a:r>
              <a:rPr lang="ko-KR" altLang="en-US" sz="2500" b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이용한 메일 분석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771C521-23D6-31DB-ADA9-640225EC45ED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F3D926A8-0C31-D381-6995-6A87E8B6CCFE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4989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2F24D-71E7-24EA-BFE8-2045DD725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C580F0D-E085-5025-D2A0-5D594ED3BCEA}"/>
              </a:ext>
            </a:extLst>
          </p:cNvPr>
          <p:cNvSpPr txBox="1"/>
          <p:nvPr/>
        </p:nvSpPr>
        <p:spPr>
          <a:xfrm>
            <a:off x="5509676" y="1880268"/>
            <a:ext cx="4364596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1.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Gmail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naver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메일 첨부파일 연동</a:t>
            </a:r>
            <a:endParaRPr lang="en-US" alt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342900" indent="-342900">
              <a:buAutoNum type="arabicPeriod"/>
            </a:pPr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2.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첨부파일 유형별 분류</a:t>
            </a:r>
          </a:p>
          <a:p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3.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Virus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Total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통한 첨부파일 악성 판별</a:t>
            </a:r>
            <a:endParaRPr lang="en-US" alt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BA06BD-A68F-3C09-9968-A04C0E9E735A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>
                <a:ea typeface="나눔스퀘어OTF ExtraBold"/>
              </a:rPr>
              <a:t>3. </a:t>
            </a:r>
            <a:r>
              <a:rPr lang="ko-KR" altLang="en-US">
                <a:ea typeface="나눔스퀘어OTF ExtraBold"/>
              </a:rPr>
              <a:t>프로젝트 진행현황</a:t>
            </a:r>
            <a:endParaRPr lang="en-US" altLang="ko-KR" sz="36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7C5828-E0A9-F8A4-A069-87B219D5CC71}"/>
              </a:ext>
            </a:extLst>
          </p:cNvPr>
          <p:cNvSpPr txBox="1"/>
          <p:nvPr/>
        </p:nvSpPr>
        <p:spPr>
          <a:xfrm>
            <a:off x="627748" y="1153394"/>
            <a:ext cx="498597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3-5. </a:t>
            </a:r>
            <a:r>
              <a:rPr lang="ko-KR" altLang="en-US"/>
              <a:t>구현 내용</a:t>
            </a:r>
            <a:r>
              <a:rPr lang="ko-KR" altLang="ko-KR">
                <a:ea typeface="나눔스퀘어OTF ExtraBold"/>
              </a:rPr>
              <a:t> (</a:t>
            </a:r>
            <a:r>
              <a:rPr lang="ko-KR" altLang="en-US">
                <a:ea typeface="나눔스퀘어OTF ExtraBold"/>
              </a:rPr>
              <a:t>첨부파일 검사</a:t>
            </a:r>
            <a:r>
              <a:rPr lang="ko-KR" altLang="ko-KR">
                <a:ea typeface="나눔스퀘어OTF ExtraBold"/>
              </a:rPr>
              <a:t>)</a:t>
            </a:r>
            <a:endParaRPr lang="en-US" altLang="ko-KR"/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C4DE26C7-F3C3-121A-1353-28BCDD14BA2D}"/>
              </a:ext>
            </a:extLst>
          </p:cNvPr>
          <p:cNvSpPr txBox="1"/>
          <p:nvPr/>
        </p:nvSpPr>
        <p:spPr>
          <a:xfrm>
            <a:off x="378984" y="1976887"/>
            <a:ext cx="5864760" cy="47705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500" b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Virus Total</a:t>
            </a:r>
            <a:r>
              <a:rPr lang="ko-KR" altLang="en-US" sz="2500" b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을 이용한 첨부파일 분석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5CAC9D5-9D91-D004-1D1D-57CFD34C7BB1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2DE8CC0-6280-AEFF-91F3-5040905917C6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7E7CDEFC-B83B-76FF-2674-7A997D9B7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303" y="3500404"/>
            <a:ext cx="3297593" cy="19172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E228E0A-E7FC-7878-069D-66CBB5226B83}"/>
              </a:ext>
            </a:extLst>
          </p:cNvPr>
          <p:cNvSpPr/>
          <p:nvPr/>
        </p:nvSpPr>
        <p:spPr>
          <a:xfrm>
            <a:off x="8890000" y="5177544"/>
            <a:ext cx="1384300" cy="1587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0D5DD97-F5DD-BBF3-69BE-DDA49893A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57" y="3492509"/>
            <a:ext cx="3297593" cy="221338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3E9A7E3-621E-E75B-126F-5E3ADAF111C5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6243744" y="4599201"/>
            <a:ext cx="8315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7F63C936-090D-1D07-885E-EF73BB2A70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6626" y="5753544"/>
            <a:ext cx="6195994" cy="6655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90D622EA-256D-CBF2-944B-ACAD53C15CD4}"/>
              </a:ext>
            </a:extLst>
          </p:cNvPr>
          <p:cNvSpPr/>
          <p:nvPr/>
        </p:nvSpPr>
        <p:spPr>
          <a:xfrm>
            <a:off x="5742351" y="6232530"/>
            <a:ext cx="6110269" cy="11977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3BC4515F-38E3-E967-76AC-DE100F7079C6}"/>
              </a:ext>
            </a:extLst>
          </p:cNvPr>
          <p:cNvCxnSpPr>
            <a:cxnSpLocks/>
          </p:cNvCxnSpPr>
          <p:nvPr/>
        </p:nvCxnSpPr>
        <p:spPr>
          <a:xfrm>
            <a:off x="9531137" y="5336294"/>
            <a:ext cx="0" cy="87480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B6FE93C-7318-D2C6-06CA-E966A87A7206}"/>
              </a:ext>
            </a:extLst>
          </p:cNvPr>
          <p:cNvCxnSpPr>
            <a:stCxn id="10" idx="3"/>
            <a:endCxn id="18" idx="1"/>
          </p:cNvCxnSpPr>
          <p:nvPr/>
        </p:nvCxnSpPr>
        <p:spPr>
          <a:xfrm>
            <a:off x="3944050" y="4599201"/>
            <a:ext cx="83155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1136E7D-018E-FEDE-55C8-1903869FD29A}"/>
              </a:ext>
            </a:extLst>
          </p:cNvPr>
          <p:cNvSpPr/>
          <p:nvPr/>
        </p:nvSpPr>
        <p:spPr>
          <a:xfrm>
            <a:off x="4775609" y="4319663"/>
            <a:ext cx="1468135" cy="5590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>
                <a:solidFill>
                  <a:schemeClr val="tx1"/>
                </a:solidFill>
              </a:rPr>
              <a:t>EICAR test file</a:t>
            </a:r>
            <a:r>
              <a:rPr lang="ko-KR" altLang="en-US" sz="1300" b="1">
                <a:solidFill>
                  <a:schemeClr val="tx1"/>
                </a:solidFill>
              </a:rPr>
              <a:t> 테스트</a:t>
            </a:r>
            <a:r>
              <a:rPr lang="en-US" altLang="ko-KR" sz="1300" b="1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3627AF-AA77-E92B-22DB-3BAD638A7498}"/>
              </a:ext>
            </a:extLst>
          </p:cNvPr>
          <p:cNvSpPr txBox="1"/>
          <p:nvPr/>
        </p:nvSpPr>
        <p:spPr>
          <a:xfrm>
            <a:off x="1175717" y="5459672"/>
            <a:ext cx="19476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로그인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&amp;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메일 가져오는 페이지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</a:t>
            </a:r>
            <a:endParaRPr lang="ko-KR" altLang="en-US" sz="1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DC9328-D24F-C69C-BD00-705C4F0B23AF}"/>
              </a:ext>
            </a:extLst>
          </p:cNvPr>
          <p:cNvSpPr txBox="1"/>
          <p:nvPr/>
        </p:nvSpPr>
        <p:spPr>
          <a:xfrm>
            <a:off x="8425225" y="4383388"/>
            <a:ext cx="19476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압축파일 비밀번호 입력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&amp;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검사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</a:t>
            </a:r>
            <a:endParaRPr lang="ko-KR" altLang="en-US" sz="1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AE92E9-F7A4-CC1E-4133-9BD69F5CC71B}"/>
              </a:ext>
            </a:extLst>
          </p:cNvPr>
          <p:cNvSpPr txBox="1"/>
          <p:nvPr/>
        </p:nvSpPr>
        <p:spPr>
          <a:xfrm>
            <a:off x="7940703" y="6448840"/>
            <a:ext cx="19476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검사 결과 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DB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 저장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</a:t>
            </a:r>
            <a:endParaRPr lang="ko-KR" altLang="en-US" sz="1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2949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578FD8-9DC0-1C80-47FD-D762E5D5C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80E543-722F-C28B-5B22-1129E392F499}"/>
              </a:ext>
            </a:extLst>
          </p:cNvPr>
          <p:cNvSpPr txBox="1"/>
          <p:nvPr/>
        </p:nvSpPr>
        <p:spPr>
          <a:xfrm>
            <a:off x="3106418" y="2833054"/>
            <a:ext cx="5979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CABD93-56F6-1C46-3D61-0B4907610549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4. DEMO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AF5636E-5A6B-00DC-51A6-B3C63B875BF1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D038CFB5-017F-FDBD-2993-E75880D5DDC6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7075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198C80-EDBC-868F-D4D9-4DD0014B5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647B1D-C97B-14B5-FF19-54D33412065D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>
                <a:latin typeface="나눔스퀘어OTF ExtraBold"/>
                <a:ea typeface="나눔스퀘어OTF ExtraBold"/>
              </a:rPr>
              <a:t>4. </a:t>
            </a:r>
            <a:r>
              <a:rPr lang="ko-KR" altLang="en-US">
                <a:latin typeface="나눔스퀘어OTF ExtraBold"/>
                <a:ea typeface="나눔스퀘어OTF ExtraBold"/>
              </a:rPr>
              <a:t>문제점 및 추후계획</a:t>
            </a:r>
            <a:endParaRPr lang="en-US" altLang="ko-KR" sz="3600">
              <a:ea typeface="나눔스퀘어OTF ExtraBold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89E9D25-2C64-786D-6075-8C16E1AA68C8}"/>
              </a:ext>
            </a:extLst>
          </p:cNvPr>
          <p:cNvGrpSpPr/>
          <p:nvPr/>
        </p:nvGrpSpPr>
        <p:grpSpPr>
          <a:xfrm>
            <a:off x="627748" y="3519515"/>
            <a:ext cx="11301307" cy="923330"/>
            <a:chOff x="1615440" y="3447962"/>
            <a:chExt cx="10258767" cy="923330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B3C5D06-366C-D6CE-47E8-69272714D609}"/>
                </a:ext>
              </a:extLst>
            </p:cNvPr>
            <p:cNvSpPr/>
            <p:nvPr/>
          </p:nvSpPr>
          <p:spPr>
            <a:xfrm>
              <a:off x="1615440" y="3447962"/>
              <a:ext cx="9939480" cy="92333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1430024-A412-62A4-FCD5-4CE0A4CE042B}"/>
                </a:ext>
              </a:extLst>
            </p:cNvPr>
            <p:cNvSpPr txBox="1"/>
            <p:nvPr/>
          </p:nvSpPr>
          <p:spPr>
            <a:xfrm>
              <a:off x="1974704" y="3684061"/>
              <a:ext cx="2926080" cy="4001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ko-KR" altLang="en-US" sz="2000" b="1" err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OpenAI</a:t>
              </a:r>
              <a:r>
                <a:rPr lang="ko-KR" altLang="en-US" sz="2000" b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 API - 분석 속도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6FE73BE-E4C2-D9F4-9846-C1BA8AF361C9}"/>
                </a:ext>
              </a:extLst>
            </p:cNvPr>
            <p:cNvSpPr txBox="1"/>
            <p:nvPr/>
          </p:nvSpPr>
          <p:spPr>
            <a:xfrm>
              <a:off x="5442927" y="3588456"/>
              <a:ext cx="6431280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ko-KR" altLang="en-US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Open</a:t>
              </a:r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AI API </a:t>
              </a:r>
              <a:r>
                <a:rPr lang="ko-KR" altLang="en-US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를</a:t>
              </a:r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이용해 악성 메일을 판별하는 기능을 구현.</a:t>
              </a:r>
            </a:p>
            <a:p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테스팅 결과 </a:t>
              </a:r>
              <a:r>
                <a:rPr lang="en-US" altLang="ko-KR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–</a:t>
              </a:r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속도가 예상보다 느림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A91BE48-E391-AD28-B9E1-0C5587BBC534}"/>
              </a:ext>
            </a:extLst>
          </p:cNvPr>
          <p:cNvGrpSpPr/>
          <p:nvPr/>
        </p:nvGrpSpPr>
        <p:grpSpPr>
          <a:xfrm>
            <a:off x="627747" y="4781276"/>
            <a:ext cx="11682360" cy="923330"/>
            <a:chOff x="1615440" y="4552322"/>
            <a:chExt cx="10604668" cy="923330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E8840C69-DCE8-40EB-2BBC-361ABF1A796C}"/>
                </a:ext>
              </a:extLst>
            </p:cNvPr>
            <p:cNvSpPr/>
            <p:nvPr/>
          </p:nvSpPr>
          <p:spPr>
            <a:xfrm>
              <a:off x="1615440" y="4552322"/>
              <a:ext cx="9939480" cy="92333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6DBFE9E-7F90-F54F-C20F-F635630F38A1}"/>
                </a:ext>
              </a:extLst>
            </p:cNvPr>
            <p:cNvSpPr txBox="1"/>
            <p:nvPr/>
          </p:nvSpPr>
          <p:spPr>
            <a:xfrm>
              <a:off x="1974705" y="4795535"/>
              <a:ext cx="2907126" cy="4001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ko-KR" altLang="en-US" sz="2000" b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시스템의 외부 API 의존성</a:t>
              </a:r>
              <a:endParaRPr lang="ko-KR" altLang="en-US" sz="2000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392E423-AD12-08BC-DE5D-EEECADA2A45C}"/>
                </a:ext>
              </a:extLst>
            </p:cNvPr>
            <p:cNvSpPr txBox="1"/>
            <p:nvPr/>
          </p:nvSpPr>
          <p:spPr>
            <a:xfrm>
              <a:off x="5442928" y="4686172"/>
              <a:ext cx="6777180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ko-KR" altLang="en-US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OpenAI</a:t>
              </a:r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API / </a:t>
              </a:r>
              <a:r>
                <a:rPr lang="ko-KR" altLang="en-US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VirusTotal</a:t>
              </a:r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API 등 구축된 외부 </a:t>
              </a:r>
              <a:r>
                <a:rPr lang="ko-KR" altLang="en-US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API를</a:t>
              </a:r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이용해서 구현</a:t>
              </a:r>
              <a:endPara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외부 </a:t>
              </a:r>
              <a:r>
                <a:rPr lang="en-US" altLang="ko-KR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API </a:t>
              </a:r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성능 및 기능에 의해 시스템이 제약을 받음</a:t>
              </a:r>
              <a:endPara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84FF67D-9413-11BA-DCC9-392932BDCB4B}"/>
              </a:ext>
            </a:extLst>
          </p:cNvPr>
          <p:cNvGrpSpPr/>
          <p:nvPr/>
        </p:nvGrpSpPr>
        <p:grpSpPr>
          <a:xfrm>
            <a:off x="627748" y="2257754"/>
            <a:ext cx="11682359" cy="923330"/>
            <a:chOff x="1615440" y="2343602"/>
            <a:chExt cx="10604668" cy="923330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3B0886A4-AF0D-CD9C-4CB9-53704F0D193E}"/>
                </a:ext>
              </a:extLst>
            </p:cNvPr>
            <p:cNvSpPr/>
            <p:nvPr/>
          </p:nvSpPr>
          <p:spPr>
            <a:xfrm>
              <a:off x="1615440" y="2343602"/>
              <a:ext cx="9939480" cy="92333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1FDA1D4-D874-E21D-113D-08B80481380B}"/>
                </a:ext>
              </a:extLst>
            </p:cNvPr>
            <p:cNvSpPr txBox="1"/>
            <p:nvPr/>
          </p:nvSpPr>
          <p:spPr>
            <a:xfrm>
              <a:off x="1974704" y="2616965"/>
              <a:ext cx="2743200" cy="4001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ko-KR" altLang="en-US" sz="2000" b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API 키 발급 갱신 필요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80F07F2-4418-D7E4-3220-8220A7357113}"/>
                </a:ext>
              </a:extLst>
            </p:cNvPr>
            <p:cNvSpPr txBox="1"/>
            <p:nvPr/>
          </p:nvSpPr>
          <p:spPr>
            <a:xfrm>
              <a:off x="5442928" y="2480105"/>
              <a:ext cx="6777180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API </a:t>
              </a:r>
              <a:r>
                <a:rPr lang="en-US" altLang="ko-KR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KEY</a:t>
              </a:r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의 사용 기간</a:t>
              </a:r>
              <a:r>
                <a:rPr lang="en-US" altLang="ko-KR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/API KEY</a:t>
              </a:r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사용량 제한</a:t>
              </a:r>
              <a:endPara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r>
                <a:rPr lang="en-US" altLang="ko-KR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API KEY</a:t>
              </a:r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모니터링</a:t>
              </a:r>
              <a:r>
                <a:rPr lang="en-US" altLang="ko-KR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lang="ko-KR" altLang="en-US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및 갱신 필요</a:t>
              </a:r>
              <a:endParaRPr lang="ko-KR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6B9382D-7DE8-178A-BBC8-08C49D7806E4}"/>
              </a:ext>
            </a:extLst>
          </p:cNvPr>
          <p:cNvSpPr txBox="1"/>
          <p:nvPr/>
        </p:nvSpPr>
        <p:spPr>
          <a:xfrm>
            <a:off x="627748" y="1153394"/>
            <a:ext cx="498597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4-1. </a:t>
            </a:r>
            <a:r>
              <a:rPr lang="ko-KR" altLang="en-US"/>
              <a:t>문제점</a:t>
            </a:r>
            <a:endParaRPr lang="en-US" altLang="ko-KR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64678B4-E92F-182B-7267-74417FBD5457}"/>
              </a:ext>
            </a:extLst>
          </p:cNvPr>
          <p:cNvSpPr/>
          <p:nvPr/>
        </p:nvSpPr>
        <p:spPr>
          <a:xfrm>
            <a:off x="4103318" y="2462687"/>
            <a:ext cx="45719" cy="509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9833B33-5A9D-88B6-CBE5-0004F02C3DB8}"/>
              </a:ext>
            </a:extLst>
          </p:cNvPr>
          <p:cNvSpPr/>
          <p:nvPr/>
        </p:nvSpPr>
        <p:spPr>
          <a:xfrm>
            <a:off x="4103318" y="3700933"/>
            <a:ext cx="45719" cy="509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59C7C27-8CF3-AB87-47E6-272568BC7264}"/>
              </a:ext>
            </a:extLst>
          </p:cNvPr>
          <p:cNvSpPr/>
          <p:nvPr/>
        </p:nvSpPr>
        <p:spPr>
          <a:xfrm>
            <a:off x="4103317" y="4983554"/>
            <a:ext cx="45719" cy="509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058AF30-71F2-C6E5-6EB3-57C482D9010B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82D6960-2317-7BEA-288F-6C4B0959B188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5024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D3E05-4693-A911-CFED-A89ED324C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1B4939-7E73-3741-5155-0967A23F42FD}"/>
              </a:ext>
            </a:extLst>
          </p:cNvPr>
          <p:cNvSpPr txBox="1"/>
          <p:nvPr/>
        </p:nvSpPr>
        <p:spPr>
          <a:xfrm>
            <a:off x="515609" y="562897"/>
            <a:ext cx="7437765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1. </a:t>
            </a:r>
            <a:r>
              <a:rPr lang="ko-KR" altLang="en-US"/>
              <a:t>프로젝트 개요 </a:t>
            </a:r>
            <a:endParaRPr lang="en-US" altLang="ko-KR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28D7741C-FCAE-EA83-7B55-C03FBFD371A6}"/>
              </a:ext>
            </a:extLst>
          </p:cNvPr>
          <p:cNvGrpSpPr/>
          <p:nvPr/>
        </p:nvGrpSpPr>
        <p:grpSpPr>
          <a:xfrm>
            <a:off x="459302" y="2752090"/>
            <a:ext cx="11140724" cy="2711830"/>
            <a:chOff x="459302" y="2216478"/>
            <a:chExt cx="11140724" cy="2711830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D99113D2-4D1C-7C95-5FBA-42DD7AADE3D0}"/>
                </a:ext>
              </a:extLst>
            </p:cNvPr>
            <p:cNvSpPr/>
            <p:nvPr/>
          </p:nvSpPr>
          <p:spPr>
            <a:xfrm>
              <a:off x="459302" y="2216478"/>
              <a:ext cx="11140724" cy="271183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CF69BFBC-9722-A270-2855-7D29A5B9DD9A}"/>
                </a:ext>
              </a:extLst>
            </p:cNvPr>
            <p:cNvSpPr/>
            <p:nvPr/>
          </p:nvSpPr>
          <p:spPr>
            <a:xfrm>
              <a:off x="7006599" y="3330630"/>
              <a:ext cx="1402408" cy="390646"/>
            </a:xfrm>
            <a:prstGeom prst="rightArrow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/>
            </a:p>
          </p:txBody>
        </p:sp>
        <p:pic>
          <p:nvPicPr>
            <p:cNvPr id="4" name="그림 3" descr="그래픽, 상징, 폰트, 로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56FC6B0D-72E4-19A6-AFD7-C3D1F5001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2960" y="2899064"/>
              <a:ext cx="1346659" cy="134665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그림 5" descr="스크린샷, 컴퓨터, 디자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064A31A1-D2D4-C621-4DC2-47038B5244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0667" y="2481255"/>
              <a:ext cx="1895491" cy="1895491"/>
            </a:xfrm>
            <a:prstGeom prst="rect">
              <a:avLst/>
            </a:prstGeom>
            <a:ln>
              <a:noFill/>
            </a:ln>
          </p:spPr>
        </p:pic>
        <p:sp>
          <p:nvSpPr>
            <p:cNvPr id="7" name="화살표: 오른쪽 6">
              <a:extLst>
                <a:ext uri="{FF2B5EF4-FFF2-40B4-BE49-F238E27FC236}">
                  <a16:creationId xmlns:a16="http://schemas.microsoft.com/office/drawing/2014/main" id="{9F354676-1892-7704-9DD8-5EB62742FEBD}"/>
                </a:ext>
              </a:extLst>
            </p:cNvPr>
            <p:cNvSpPr/>
            <p:nvPr/>
          </p:nvSpPr>
          <p:spPr>
            <a:xfrm>
              <a:off x="3523506" y="3330630"/>
              <a:ext cx="1402408" cy="390646"/>
            </a:xfrm>
            <a:prstGeom prst="rightArrow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/>
            </a:p>
          </p:txBody>
        </p:sp>
        <p:pic>
          <p:nvPicPr>
            <p:cNvPr id="9" name="그림 8" descr="만화 영화, 클립아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851740BC-7A92-3418-9EE1-76C4AD84D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8762" y="2620335"/>
              <a:ext cx="1663580" cy="1663580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73784B0D-6395-B134-6868-42CB187E4B0D}"/>
                </a:ext>
              </a:extLst>
            </p:cNvPr>
            <p:cNvGrpSpPr/>
            <p:nvPr/>
          </p:nvGrpSpPr>
          <p:grpSpPr>
            <a:xfrm>
              <a:off x="6881185" y="3037510"/>
              <a:ext cx="1676741" cy="1338890"/>
              <a:chOff x="6881185" y="3198845"/>
              <a:chExt cx="1676741" cy="1338890"/>
            </a:xfrm>
          </p:grpSpPr>
          <p:pic>
            <p:nvPicPr>
              <p:cNvPr id="14" name="그림 13" descr="상징, 그래픽, 로고, 원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4829A20A-567F-18FD-A995-ED45ECB6BF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01700" y="3198845"/>
                <a:ext cx="976886" cy="976886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0B48803-339F-9C2D-7A7F-17A98D7BC830}"/>
                  </a:ext>
                </a:extLst>
              </p:cNvPr>
              <p:cNvSpPr txBox="1"/>
              <p:nvPr/>
            </p:nvSpPr>
            <p:spPr>
              <a:xfrm>
                <a:off x="6881185" y="4137625"/>
                <a:ext cx="1676741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>
                    <a:latin typeface="나눔스퀘어OTF ExtraBold" panose="020B0600000101010101" pitchFamily="34" charset="-127"/>
                    <a:ea typeface="나눔스퀘어OTF ExtraBold" panose="020B0600000101010101" pitchFamily="34" charset="-127"/>
                  </a:rPr>
                  <a:t>MAILGAURD</a:t>
                </a:r>
                <a:endParaRPr lang="ko-KR" altLang="en-US" sz="2000" b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endParaRP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B04D5C9-269D-BA3E-B716-FF308193D396}"/>
                </a:ext>
              </a:extLst>
            </p:cNvPr>
            <p:cNvSpPr txBox="1"/>
            <p:nvPr/>
          </p:nvSpPr>
          <p:spPr>
            <a:xfrm>
              <a:off x="1512555" y="4268218"/>
              <a:ext cx="1464568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2000" b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ATTACKER</a:t>
              </a:r>
              <a:endPara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A3C98A-3BF3-A1EE-F6B0-59385E7A2BE3}"/>
                </a:ext>
              </a:extLst>
            </p:cNvPr>
            <p:cNvSpPr txBox="1"/>
            <p:nvPr/>
          </p:nvSpPr>
          <p:spPr>
            <a:xfrm>
              <a:off x="5610375" y="4245723"/>
              <a:ext cx="80182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2000" b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MAIL</a:t>
              </a:r>
              <a:endPara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9A3A4BA-6DC3-B949-12BE-9A3BF63ED185}"/>
                </a:ext>
              </a:extLst>
            </p:cNvPr>
            <p:cNvSpPr txBox="1"/>
            <p:nvPr/>
          </p:nvSpPr>
          <p:spPr>
            <a:xfrm>
              <a:off x="9209236" y="4274895"/>
              <a:ext cx="848309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2000" b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USER</a:t>
              </a:r>
              <a:endPara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3716E92-E3D3-241F-2BE7-CE543A2E7FB4}"/>
              </a:ext>
            </a:extLst>
          </p:cNvPr>
          <p:cNvSpPr txBox="1"/>
          <p:nvPr/>
        </p:nvSpPr>
        <p:spPr>
          <a:xfrm>
            <a:off x="627747" y="1153394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1-1. </a:t>
            </a:r>
            <a:r>
              <a:rPr lang="ko-KR" altLang="en-US"/>
              <a:t>시스템 개요</a:t>
            </a:r>
            <a:endParaRPr lang="en-US" altLang="ko-KR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11F1EF5-10B8-9B8D-D6A4-13F4122955DD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DC7AC18-8EBB-69F7-D847-65FB4E41AC1F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586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111E7-9572-9B68-191E-D0197D4B2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9EE377-D586-68B8-4E5E-F23FEC2E1BB4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>
                <a:latin typeface="나눔스퀘어OTF ExtraBold"/>
                <a:ea typeface="나눔스퀘어OTF ExtraBold"/>
              </a:rPr>
              <a:t>4. </a:t>
            </a:r>
            <a:r>
              <a:rPr lang="ko-KR" altLang="en-US">
                <a:latin typeface="나눔스퀘어OTF ExtraBold"/>
                <a:ea typeface="나눔스퀘어OTF ExtraBold"/>
              </a:rPr>
              <a:t>문제점 및 추후계획</a:t>
            </a:r>
            <a:endParaRPr lang="en-US" altLang="ko-KR" sz="28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2E3E7C-066D-B1AA-D683-366ABE45F6E8}"/>
              </a:ext>
            </a:extLst>
          </p:cNvPr>
          <p:cNvSpPr txBox="1"/>
          <p:nvPr/>
        </p:nvSpPr>
        <p:spPr>
          <a:xfrm>
            <a:off x="716659" y="4333728"/>
            <a:ext cx="339852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4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악성 메일 </a:t>
            </a:r>
            <a:endParaRPr lang="en-US" altLang="ko-KR" sz="24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분석 보고서 생성 기능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31DC86-E8A5-110F-436F-81D1766E5319}"/>
              </a:ext>
            </a:extLst>
          </p:cNvPr>
          <p:cNvSpPr txBox="1"/>
          <p:nvPr/>
        </p:nvSpPr>
        <p:spPr>
          <a:xfrm>
            <a:off x="7998270" y="4333728"/>
            <a:ext cx="321865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4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Chrome</a:t>
            </a:r>
            <a:r>
              <a:rPr lang="ko-KR" altLang="en-US" sz="24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확장 프로그램 </a:t>
            </a:r>
            <a:endParaRPr lang="en-US" altLang="ko-KR" sz="24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vs</a:t>
            </a:r>
            <a:r>
              <a:rPr lang="ko-KR" altLang="en-US" sz="24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웹 서비스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51C67B-5476-5B81-C7A4-2D38442D7142}"/>
              </a:ext>
            </a:extLst>
          </p:cNvPr>
          <p:cNvSpPr txBox="1"/>
          <p:nvPr/>
        </p:nvSpPr>
        <p:spPr>
          <a:xfrm>
            <a:off x="3935317" y="4333729"/>
            <a:ext cx="406295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4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스프린트 백로그에 맞춘 </a:t>
            </a:r>
            <a:endParaRPr lang="en-US" altLang="ko-KR" sz="24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  <a:p>
            <a:pPr algn="ctr"/>
            <a:r>
              <a:rPr lang="ko-KR" altLang="en-US" sz="24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추가 기능 구현</a:t>
            </a:r>
            <a:endParaRPr lang="ko-KR" altLang="en-US" sz="24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187864-F15E-E4A6-1BAC-18E0DBFDC2B2}"/>
              </a:ext>
            </a:extLst>
          </p:cNvPr>
          <p:cNvSpPr txBox="1"/>
          <p:nvPr/>
        </p:nvSpPr>
        <p:spPr>
          <a:xfrm>
            <a:off x="627748" y="1153394"/>
            <a:ext cx="498597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4-2. </a:t>
            </a:r>
            <a:r>
              <a:rPr lang="ko-KR" altLang="en-US"/>
              <a:t>추후계획</a:t>
            </a:r>
            <a:endParaRPr lang="en-US" altLang="ko-KR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49AF3AD-2F09-1849-B902-4A913825C02F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C7231C18-FFC9-4BA2-4D7D-EDE2EBFB11A5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6" name="그래픽 15" descr="문서 단색으로 채워진">
            <a:extLst>
              <a:ext uri="{FF2B5EF4-FFF2-40B4-BE49-F238E27FC236}">
                <a16:creationId xmlns:a16="http://schemas.microsoft.com/office/drawing/2014/main" id="{8B670B36-D987-FA03-A5E1-514778214B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65753" y="2741269"/>
            <a:ext cx="1402080" cy="1402080"/>
          </a:xfrm>
          <a:prstGeom prst="rect">
            <a:avLst/>
          </a:prstGeom>
        </p:spPr>
      </p:pic>
      <p:pic>
        <p:nvPicPr>
          <p:cNvPr id="18" name="그림 17" descr="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0A2B25F-99A1-87C3-5341-6F6FDBB190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670" y="2868060"/>
            <a:ext cx="1148497" cy="1148497"/>
          </a:xfrm>
          <a:prstGeom prst="rect">
            <a:avLst/>
          </a:prstGeom>
        </p:spPr>
      </p:pic>
      <p:pic>
        <p:nvPicPr>
          <p:cNvPr id="22" name="그림 21" descr="그래픽, 원, 다채로움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0F8FCFD-3CB8-3803-660A-2CC6C24489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037" y="2868060"/>
            <a:ext cx="1121879" cy="1121879"/>
          </a:xfrm>
          <a:prstGeom prst="rect">
            <a:avLst/>
          </a:prstGeom>
        </p:spPr>
      </p:pic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EEDA07F-AC51-C6F4-6EA5-45396D205151}"/>
              </a:ext>
            </a:extLst>
          </p:cNvPr>
          <p:cNvCxnSpPr>
            <a:cxnSpLocks/>
          </p:cNvCxnSpPr>
          <p:nvPr/>
        </p:nvCxnSpPr>
        <p:spPr>
          <a:xfrm>
            <a:off x="4115179" y="2741269"/>
            <a:ext cx="0" cy="262986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EE33648-DB8C-5106-875C-35C70C1008EE}"/>
              </a:ext>
            </a:extLst>
          </p:cNvPr>
          <p:cNvCxnSpPr>
            <a:cxnSpLocks/>
          </p:cNvCxnSpPr>
          <p:nvPr/>
        </p:nvCxnSpPr>
        <p:spPr>
          <a:xfrm>
            <a:off x="7795929" y="2741269"/>
            <a:ext cx="0" cy="262986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021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F2BDC-0C95-57FF-431A-69DA19A76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C226865-C928-968C-CA38-3C95B0EA3063}"/>
              </a:ext>
            </a:extLst>
          </p:cNvPr>
          <p:cNvSpPr/>
          <p:nvPr/>
        </p:nvSpPr>
        <p:spPr>
          <a:xfrm>
            <a:off x="0" y="6516546"/>
            <a:ext cx="12192000" cy="34145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FF089F-5D0F-B9C3-6C98-2720749BCA5E}"/>
              </a:ext>
            </a:extLst>
          </p:cNvPr>
          <p:cNvSpPr txBox="1"/>
          <p:nvPr/>
        </p:nvSpPr>
        <p:spPr>
          <a:xfrm>
            <a:off x="3106418" y="2101534"/>
            <a:ext cx="597916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3712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869C6-D0AE-A319-A099-6241ABAD69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E99BD9C-F653-8E7E-4FCC-181A8B0C16C3}"/>
              </a:ext>
            </a:extLst>
          </p:cNvPr>
          <p:cNvSpPr txBox="1"/>
          <p:nvPr/>
        </p:nvSpPr>
        <p:spPr>
          <a:xfrm>
            <a:off x="1470026" y="778797"/>
            <a:ext cx="9476894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pPr algn="ctr"/>
            <a:r>
              <a:rPr lang="ko-KR" altLang="en-US" sz="5000"/>
              <a:t>목차</a:t>
            </a:r>
            <a:r>
              <a:rPr lang="en-US" altLang="ko-KR" sz="5000"/>
              <a:t>(</a:t>
            </a:r>
            <a:r>
              <a:rPr lang="ko-KR" altLang="en-US" sz="5000"/>
              <a:t>참고용</a:t>
            </a:r>
            <a:r>
              <a:rPr lang="en-US" altLang="ko-KR" sz="5000"/>
              <a:t>. </a:t>
            </a:r>
            <a:r>
              <a:rPr lang="ko-KR" altLang="en-US" sz="5000"/>
              <a:t>최종본에서는 삭제</a:t>
            </a:r>
            <a:r>
              <a:rPr lang="en-US" altLang="ko-KR" sz="500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3AA89F-CEE0-9954-3C78-6DBC0063AC05}"/>
              </a:ext>
            </a:extLst>
          </p:cNvPr>
          <p:cNvSpPr txBox="1"/>
          <p:nvPr/>
        </p:nvSpPr>
        <p:spPr>
          <a:xfrm>
            <a:off x="976437" y="2315497"/>
            <a:ext cx="1117236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3600"/>
              <a:t>1. </a:t>
            </a:r>
            <a:r>
              <a:rPr lang="ko-KR" altLang="en-US" sz="3600"/>
              <a:t>프로젝트 개요</a:t>
            </a:r>
            <a:r>
              <a:rPr lang="en-US" altLang="ko-KR" sz="3600"/>
              <a:t>(</a:t>
            </a:r>
            <a:r>
              <a:rPr lang="ko-KR" altLang="en-US" sz="3600"/>
              <a:t>시스템명</a:t>
            </a:r>
            <a:r>
              <a:rPr lang="en-US" altLang="ko-KR" sz="3600"/>
              <a:t>, </a:t>
            </a:r>
            <a:r>
              <a:rPr lang="ko-KR" altLang="en-US" sz="3600"/>
              <a:t>설명</a:t>
            </a:r>
            <a:r>
              <a:rPr lang="en-US" altLang="ko-KR" sz="3600"/>
              <a:t>, </a:t>
            </a:r>
            <a:r>
              <a:rPr lang="ko-KR" altLang="en-US" sz="3600"/>
              <a:t>사용자</a:t>
            </a:r>
            <a:r>
              <a:rPr lang="en-US" altLang="ko-KR" sz="3600"/>
              <a:t>, </a:t>
            </a:r>
            <a:r>
              <a:rPr lang="ko-KR" altLang="en-US" sz="3600"/>
              <a:t>운영</a:t>
            </a:r>
            <a:r>
              <a:rPr lang="en-US" altLang="ko-KR" sz="360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F9833C-15F6-4518-DD16-D5B54AAC5943}"/>
              </a:ext>
            </a:extLst>
          </p:cNvPr>
          <p:cNvSpPr txBox="1"/>
          <p:nvPr/>
        </p:nvSpPr>
        <p:spPr>
          <a:xfrm>
            <a:off x="976435" y="3290957"/>
            <a:ext cx="1192933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3600"/>
              <a:t>2. </a:t>
            </a:r>
            <a:r>
              <a:rPr lang="ko-KR" altLang="en-US" sz="3600"/>
              <a:t>프로젝트 계획</a:t>
            </a:r>
            <a:r>
              <a:rPr lang="en-US" altLang="ko-KR" sz="3600"/>
              <a:t>(</a:t>
            </a:r>
            <a:r>
              <a:rPr lang="ko-KR" altLang="en-US" sz="3600"/>
              <a:t>시스템 요구사항</a:t>
            </a:r>
            <a:r>
              <a:rPr lang="en-US" altLang="ko-KR" sz="3600"/>
              <a:t>, 1</a:t>
            </a:r>
            <a:r>
              <a:rPr lang="ko-KR" altLang="en-US" sz="3600"/>
              <a:t>차 개발 기능 계획</a:t>
            </a:r>
            <a:r>
              <a:rPr lang="en-US" altLang="ko-KR" sz="360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F54B29-5C96-BD54-274C-814AB90E8A2E}"/>
              </a:ext>
            </a:extLst>
          </p:cNvPr>
          <p:cNvSpPr txBox="1"/>
          <p:nvPr/>
        </p:nvSpPr>
        <p:spPr>
          <a:xfrm>
            <a:off x="976435" y="4266417"/>
            <a:ext cx="1269634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3600"/>
              <a:t>3. </a:t>
            </a:r>
            <a:r>
              <a:rPr lang="ko-KR" altLang="en-US" sz="3600"/>
              <a:t>프로젝트 진행현황</a:t>
            </a:r>
            <a:r>
              <a:rPr lang="en-US" altLang="ko-KR" sz="3600"/>
              <a:t>(sprint Backlog </a:t>
            </a:r>
            <a:r>
              <a:rPr lang="ko-KR" altLang="en-US" sz="3600"/>
              <a:t>기반 </a:t>
            </a:r>
            <a:r>
              <a:rPr lang="en-US" altLang="ko-KR" sz="3600"/>
              <a:t>,</a:t>
            </a:r>
            <a:r>
              <a:rPr lang="ko-KR" altLang="en-US" sz="3600"/>
              <a:t>도구</a:t>
            </a:r>
            <a:r>
              <a:rPr lang="en-US" altLang="ko-KR" sz="360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E5BE1C-B5E1-C563-53A0-4A1DCDD97ED8}"/>
              </a:ext>
            </a:extLst>
          </p:cNvPr>
          <p:cNvSpPr txBox="1"/>
          <p:nvPr/>
        </p:nvSpPr>
        <p:spPr>
          <a:xfrm>
            <a:off x="986590" y="5241877"/>
            <a:ext cx="1079502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3600"/>
              <a:t>4. DEMO&amp;</a:t>
            </a:r>
            <a:r>
              <a:rPr lang="ko-KR" altLang="en-US" sz="3600"/>
              <a:t>추후계획</a:t>
            </a:r>
            <a:r>
              <a:rPr lang="en-US" altLang="ko-KR" sz="3600"/>
              <a:t>(</a:t>
            </a:r>
            <a:r>
              <a:rPr lang="ko-KR" altLang="en-US" sz="3600"/>
              <a:t>문제점</a:t>
            </a:r>
            <a:r>
              <a:rPr lang="en-US" altLang="ko-KR" sz="3600"/>
              <a:t>,</a:t>
            </a:r>
            <a:r>
              <a:rPr lang="ko-KR" altLang="en-US" sz="3600"/>
              <a:t> 테스트</a:t>
            </a:r>
            <a:r>
              <a:rPr lang="en-US" altLang="ko-KR" sz="3600"/>
              <a:t> </a:t>
            </a:r>
            <a:r>
              <a:rPr lang="ko-KR" altLang="en-US" sz="3600"/>
              <a:t>결과</a:t>
            </a:r>
            <a:r>
              <a:rPr lang="en-US" altLang="ko-KR" sz="360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2544780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4B42C7F-300B-93A5-9C9D-098F86370E7D}"/>
              </a:ext>
            </a:extLst>
          </p:cNvPr>
          <p:cNvSpPr/>
          <p:nvPr/>
        </p:nvSpPr>
        <p:spPr>
          <a:xfrm>
            <a:off x="781829" y="1861280"/>
            <a:ext cx="10468765" cy="453852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5CBD15-76F9-0533-B156-6AD436107DEE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>
                <a:ea typeface="나눔스퀘어OTF ExtraBold"/>
              </a:rPr>
              <a:t>3. </a:t>
            </a:r>
            <a:r>
              <a:rPr lang="ko-KR" altLang="en-US">
                <a:ea typeface="나눔스퀘어OTF ExtraBold"/>
              </a:rPr>
              <a:t>프로젝트 진행현황</a:t>
            </a:r>
            <a:endParaRPr lang="en-US" altLang="ko-KR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7ED43B-030D-6F48-D31F-EA4F3ACB8B7C}"/>
              </a:ext>
            </a:extLst>
          </p:cNvPr>
          <p:cNvSpPr txBox="1"/>
          <p:nvPr/>
        </p:nvSpPr>
        <p:spPr>
          <a:xfrm>
            <a:off x="6458672" y="2765381"/>
            <a:ext cx="4359562" cy="15388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전체 </a:t>
            </a:r>
            <a:r>
              <a:rPr 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task</a:t>
            </a:r>
            <a:r>
              <a:rPr 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수 : 30</a:t>
            </a:r>
          </a:p>
          <a:p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완료된 </a:t>
            </a:r>
            <a:r>
              <a:rPr 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task</a:t>
            </a:r>
            <a:r>
              <a:rPr 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수 : 24</a:t>
            </a:r>
          </a:p>
          <a:p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미완료된 </a:t>
            </a:r>
            <a:r>
              <a:rPr 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task수</a:t>
            </a:r>
            <a:r>
              <a:rPr 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: 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499A5-489A-8C67-EDB1-A6D6C2E26375}"/>
              </a:ext>
            </a:extLst>
          </p:cNvPr>
          <p:cNvSpPr txBox="1"/>
          <p:nvPr/>
        </p:nvSpPr>
        <p:spPr>
          <a:xfrm>
            <a:off x="6458672" y="4663928"/>
            <a:ext cx="435956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계획 대비 </a:t>
            </a:r>
            <a:r>
              <a:rPr lang="ko-KR" altLang="en-US" sz="2400" b="1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진도율</a:t>
            </a:r>
            <a:r>
              <a:rPr lang="ko-KR" altLang="en-US" sz="24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 : 80%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61DDFE-D3E6-885B-4631-7C8613573B43}"/>
              </a:ext>
            </a:extLst>
          </p:cNvPr>
          <p:cNvSpPr txBox="1"/>
          <p:nvPr/>
        </p:nvSpPr>
        <p:spPr>
          <a:xfrm>
            <a:off x="6458672" y="2092072"/>
            <a:ext cx="435956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진도율</a:t>
            </a:r>
            <a:r>
              <a:rPr lang="ko-KR" altLang="en-US" sz="24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체크_</a:t>
            </a:r>
            <a:r>
              <a:rPr lang="ko-KR" sz="24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1차 스프린트 </a:t>
            </a:r>
            <a:endParaRPr lang="ko-KR" altLang="en-US" sz="2400" b="1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6BB5F4-7344-9732-6A1C-1710101045C2}"/>
              </a:ext>
            </a:extLst>
          </p:cNvPr>
          <p:cNvSpPr txBox="1"/>
          <p:nvPr/>
        </p:nvSpPr>
        <p:spPr>
          <a:xfrm>
            <a:off x="627747" y="1153394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3-4. 1</a:t>
            </a:r>
            <a:r>
              <a:rPr lang="ko-KR" altLang="en-US"/>
              <a:t>차 스프린트 </a:t>
            </a:r>
            <a:r>
              <a:rPr lang="ko-KR" altLang="en-US" err="1"/>
              <a:t>진도율</a:t>
            </a:r>
            <a:endParaRPr lang="en-US" altLang="ko-KR"/>
          </a:p>
        </p:txBody>
      </p: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4B7310C0-0CDD-0386-7016-4037FAFA4A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1261123"/>
              </p:ext>
            </p:extLst>
          </p:nvPr>
        </p:nvGraphicFramePr>
        <p:xfrm>
          <a:off x="515610" y="1999298"/>
          <a:ext cx="6413510" cy="41648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0940144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27FE1-F83C-8143-FF8F-8AD900218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텍스트, 전자제품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E0F23FF-E13C-EFF3-7C6E-CE543C5BD3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6734" y="1825624"/>
            <a:ext cx="6101002" cy="43513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571B6C-AC16-0DB3-0ED8-236F2562781D}"/>
              </a:ext>
            </a:extLst>
          </p:cNvPr>
          <p:cNvSpPr txBox="1"/>
          <p:nvPr/>
        </p:nvSpPr>
        <p:spPr>
          <a:xfrm>
            <a:off x="1363960" y="2923619"/>
            <a:ext cx="3045995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1.Gmail, </a:t>
            </a:r>
            <a:r>
              <a:rPr lang="ko-KR" altLang="en-US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naver</a:t>
            </a:r>
            <a:r>
              <a:rPr lang="ko-KR" altLang="en-US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메일 연동</a:t>
            </a:r>
            <a:endParaRPr lang="ko-KR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endParaRPr lang="ko-KR" altLang="en-US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ko-KR" altLang="en-US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2.룰기반 + </a:t>
            </a:r>
            <a:r>
              <a:rPr lang="ko-KR" altLang="en-US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gpt</a:t>
            </a:r>
            <a:r>
              <a:rPr lang="ko-KR" altLang="en-US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평가</a:t>
            </a:r>
          </a:p>
          <a:p>
            <a:endParaRPr lang="ko-KR" altLang="en-US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ko-KR" altLang="en-US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3.위험도 3단계 분류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31C289-7CE2-12BF-CB38-8B401B7E8F44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>
                <a:ea typeface="나눔스퀘어OTF ExtraBold"/>
              </a:rPr>
              <a:t>3. </a:t>
            </a:r>
            <a:r>
              <a:rPr lang="ko-KR" altLang="en-US">
                <a:ea typeface="나눔스퀘어OTF ExtraBold"/>
              </a:rPr>
              <a:t>프로젝트 진행현황</a:t>
            </a:r>
            <a:endParaRPr lang="en-US" altLang="ko-KR" sz="36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234C82-DA5F-DD66-23B1-501CB2C6EA89}"/>
              </a:ext>
            </a:extLst>
          </p:cNvPr>
          <p:cNvSpPr txBox="1"/>
          <p:nvPr/>
        </p:nvSpPr>
        <p:spPr>
          <a:xfrm>
            <a:off x="627748" y="1153394"/>
            <a:ext cx="498597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3-5. </a:t>
            </a:r>
            <a:r>
              <a:rPr lang="ko-KR" altLang="en-US"/>
              <a:t>구현 내용</a:t>
            </a:r>
            <a:r>
              <a:rPr lang="ko-KR" altLang="ko-KR">
                <a:ea typeface="나눔스퀘어OTF ExtraBold"/>
              </a:rPr>
              <a:t> ()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814654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71DCE-CD7C-68A9-6AD5-DDEC7503D8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10C6214-5970-C919-D143-708D6438C55A}"/>
              </a:ext>
            </a:extLst>
          </p:cNvPr>
          <p:cNvSpPr/>
          <p:nvPr/>
        </p:nvSpPr>
        <p:spPr>
          <a:xfrm>
            <a:off x="1615440" y="4552322"/>
            <a:ext cx="9939480" cy="92333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B382BB0-CF37-D91B-75E3-CFD2C1EFE5F1}"/>
              </a:ext>
            </a:extLst>
          </p:cNvPr>
          <p:cNvSpPr/>
          <p:nvPr/>
        </p:nvSpPr>
        <p:spPr>
          <a:xfrm>
            <a:off x="1615440" y="3447962"/>
            <a:ext cx="9939480" cy="92333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37B5573-F2B6-78DE-CE25-210CED50EF54}"/>
              </a:ext>
            </a:extLst>
          </p:cNvPr>
          <p:cNvSpPr/>
          <p:nvPr/>
        </p:nvSpPr>
        <p:spPr>
          <a:xfrm>
            <a:off x="1615440" y="2343602"/>
            <a:ext cx="9939480" cy="92333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5E489F-083F-CE2B-4784-2F32CF823757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>
                <a:latin typeface="나눔스퀘어OTF ExtraBold"/>
                <a:ea typeface="나눔스퀘어OTF ExtraBold"/>
              </a:rPr>
              <a:t>4. </a:t>
            </a:r>
            <a:r>
              <a:rPr lang="ko-KR" altLang="en-US">
                <a:latin typeface="나눔스퀘어OTF ExtraBold"/>
                <a:ea typeface="나눔스퀘어OTF ExtraBold"/>
              </a:rPr>
              <a:t>문제점 및 추후계획</a:t>
            </a:r>
            <a:endParaRPr lang="en-US" altLang="ko-KR" sz="3600">
              <a:ea typeface="나눔스퀘어OTF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1D6D59-4373-93E5-0963-021D03B45CE3}"/>
              </a:ext>
            </a:extLst>
          </p:cNvPr>
          <p:cNvSpPr txBox="1"/>
          <p:nvPr/>
        </p:nvSpPr>
        <p:spPr>
          <a:xfrm>
            <a:off x="731326" y="1796812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API 의존성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629A10-A569-336B-93DD-E1A505438AEE}"/>
              </a:ext>
            </a:extLst>
          </p:cNvPr>
          <p:cNvSpPr txBox="1"/>
          <p:nvPr/>
        </p:nvSpPr>
        <p:spPr>
          <a:xfrm>
            <a:off x="1889567" y="261696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API 키 발급 갱신 필요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32EED3-1F34-5049-AF7A-75FD06025348}"/>
              </a:ext>
            </a:extLst>
          </p:cNvPr>
          <p:cNvSpPr txBox="1"/>
          <p:nvPr/>
        </p:nvSpPr>
        <p:spPr>
          <a:xfrm>
            <a:off x="1798127" y="3724961"/>
            <a:ext cx="292608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Open</a:t>
            </a:r>
            <a:r>
              <a:rPr lang="ko-KR" altLang="en-US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AI API - 분석 속도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099422-295E-8049-CE81-1F635BAB41A1}"/>
              </a:ext>
            </a:extLst>
          </p:cNvPr>
          <p:cNvSpPr txBox="1"/>
          <p:nvPr/>
        </p:nvSpPr>
        <p:spPr>
          <a:xfrm>
            <a:off x="1798127" y="482932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API 키 발급 갱신 필요</a:t>
            </a:r>
            <a:endParaRPr lang="ko-KR" altLang="en-US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D35238-716D-4B42-7A28-0F45270E70DC}"/>
              </a:ext>
            </a:extLst>
          </p:cNvPr>
          <p:cNvSpPr txBox="1"/>
          <p:nvPr/>
        </p:nvSpPr>
        <p:spPr>
          <a:xfrm>
            <a:off x="4705253" y="3560952"/>
            <a:ext cx="643128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AI API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이용해 악성 메일을 판별하는 기능을 구현.</a:t>
            </a:r>
          </a:p>
          <a:p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테스팅 결과 - 속도가 느린 문제점이 발생함.</a:t>
            </a:r>
          </a:p>
          <a:p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05F824-5886-ABB3-4E55-35D5A19DCC95}"/>
              </a:ext>
            </a:extLst>
          </p:cNvPr>
          <p:cNvSpPr txBox="1"/>
          <p:nvPr/>
        </p:nvSpPr>
        <p:spPr>
          <a:xfrm>
            <a:off x="4705253" y="4686172"/>
            <a:ext cx="677718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OpenAI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API /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VirusTotal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API 등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API를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이용해서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구현했습니</a:t>
            </a:r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다만,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key에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사용량에 한계가 있는 단점이 존재함.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910C7E-EC9C-A5BE-10A6-2497CA85EBF1}"/>
              </a:ext>
            </a:extLst>
          </p:cNvPr>
          <p:cNvSpPr txBox="1"/>
          <p:nvPr/>
        </p:nvSpPr>
        <p:spPr>
          <a:xfrm>
            <a:off x="4705253" y="2480107"/>
            <a:ext cx="677718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key의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기간이 끝나거나 혹은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key</a:t>
            </a: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사용량을 모두 사용했는지를 지속적으로 모니터링하고 갱신할 필요가 있음.</a:t>
            </a:r>
            <a:endParaRPr 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CDDA02-E2F8-EA97-6BA6-6CCE330906A7}"/>
              </a:ext>
            </a:extLst>
          </p:cNvPr>
          <p:cNvSpPr txBox="1"/>
          <p:nvPr/>
        </p:nvSpPr>
        <p:spPr>
          <a:xfrm>
            <a:off x="627748" y="1153394"/>
            <a:ext cx="498597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4-1. </a:t>
            </a:r>
            <a:r>
              <a:rPr lang="ko-KR" altLang="en-US"/>
              <a:t>문제점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739945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57678B-18DE-F083-2ED6-EFFE0B793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77CB12-8ABD-DEBC-FACC-AD2283007A1D}"/>
              </a:ext>
            </a:extLst>
          </p:cNvPr>
          <p:cNvSpPr txBox="1"/>
          <p:nvPr/>
        </p:nvSpPr>
        <p:spPr>
          <a:xfrm>
            <a:off x="515609" y="121920"/>
            <a:ext cx="7437765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1. </a:t>
            </a:r>
            <a:r>
              <a:rPr lang="ko-KR" altLang="en-US"/>
              <a:t>프로젝트 개요 </a:t>
            </a:r>
            <a:endParaRPr lang="en-US" altLang="ko-KR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A51186C-7E0C-1E53-1503-9C115491B104}"/>
              </a:ext>
            </a:extLst>
          </p:cNvPr>
          <p:cNvGrpSpPr/>
          <p:nvPr/>
        </p:nvGrpSpPr>
        <p:grpSpPr>
          <a:xfrm>
            <a:off x="515609" y="2358551"/>
            <a:ext cx="11140724" cy="2711830"/>
            <a:chOff x="515609" y="2216478"/>
            <a:chExt cx="11140724" cy="2711830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DD56A920-A151-F4AD-828B-DA2FE9185AA5}"/>
                </a:ext>
              </a:extLst>
            </p:cNvPr>
            <p:cNvSpPr/>
            <p:nvPr/>
          </p:nvSpPr>
          <p:spPr>
            <a:xfrm>
              <a:off x="515609" y="2216478"/>
              <a:ext cx="11140724" cy="271183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9BF62055-F93D-8BC0-C77E-8B0B08386A99}"/>
                </a:ext>
              </a:extLst>
            </p:cNvPr>
            <p:cNvSpPr/>
            <p:nvPr/>
          </p:nvSpPr>
          <p:spPr>
            <a:xfrm>
              <a:off x="7006599" y="3330630"/>
              <a:ext cx="1402408" cy="390646"/>
            </a:xfrm>
            <a:prstGeom prst="rightArrow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pic>
          <p:nvPicPr>
            <p:cNvPr id="4" name="그림 3" descr="그래픽, 상징, 폰트, 로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2AA522FE-9EB0-1495-B12C-2A37CF6E9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2960" y="2899064"/>
              <a:ext cx="1346659" cy="134665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그림 5" descr="스크린샷, 컴퓨터, 디자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99EEE550-4767-A59A-1CF2-C7B97AE81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0667" y="2481255"/>
              <a:ext cx="1895491" cy="1895491"/>
            </a:xfrm>
            <a:prstGeom prst="rect">
              <a:avLst/>
            </a:prstGeom>
            <a:ln>
              <a:noFill/>
            </a:ln>
          </p:spPr>
        </p:pic>
        <p:sp>
          <p:nvSpPr>
            <p:cNvPr id="7" name="화살표: 오른쪽 6">
              <a:extLst>
                <a:ext uri="{FF2B5EF4-FFF2-40B4-BE49-F238E27FC236}">
                  <a16:creationId xmlns:a16="http://schemas.microsoft.com/office/drawing/2014/main" id="{080FB14A-EB70-FFA3-E081-287908C31C15}"/>
                </a:ext>
              </a:extLst>
            </p:cNvPr>
            <p:cNvSpPr/>
            <p:nvPr/>
          </p:nvSpPr>
          <p:spPr>
            <a:xfrm>
              <a:off x="3523506" y="3330630"/>
              <a:ext cx="1402408" cy="390646"/>
            </a:xfrm>
            <a:prstGeom prst="rightArrow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pic>
          <p:nvPicPr>
            <p:cNvPr id="9" name="그림 8" descr="만화 영화, 클립아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2A17B82D-5466-5739-5E1A-C0E2C9ABB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8762" y="2620335"/>
              <a:ext cx="1663580" cy="1663580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5657899F-73BD-96D7-8776-178CB368973F}"/>
                </a:ext>
              </a:extLst>
            </p:cNvPr>
            <p:cNvGrpSpPr/>
            <p:nvPr/>
          </p:nvGrpSpPr>
          <p:grpSpPr>
            <a:xfrm>
              <a:off x="6937492" y="3037510"/>
              <a:ext cx="1528175" cy="1308112"/>
              <a:chOff x="6937492" y="3198845"/>
              <a:chExt cx="1528175" cy="1308112"/>
            </a:xfrm>
          </p:grpSpPr>
          <p:pic>
            <p:nvPicPr>
              <p:cNvPr id="14" name="그림 13" descr="상징, 그래픽, 로고, 원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09F7A40D-1D24-E816-C2AE-16FD4D370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01700" y="3198845"/>
                <a:ext cx="976886" cy="976886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4B97C01-B169-81A5-288D-D1E32CA16774}"/>
                  </a:ext>
                </a:extLst>
              </p:cNvPr>
              <p:cNvSpPr txBox="1"/>
              <p:nvPr/>
            </p:nvSpPr>
            <p:spPr>
              <a:xfrm>
                <a:off x="6937492" y="4137625"/>
                <a:ext cx="152817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>
                    <a:latin typeface="나눔스퀘어OTF ExtraBold" panose="020B0600000101010101" pitchFamily="34" charset="-127"/>
                    <a:ea typeface="나눔스퀘어OTF ExtraBold" panose="020B0600000101010101" pitchFamily="34" charset="-127"/>
                  </a:rPr>
                  <a:t>MAILGAURD</a:t>
                </a:r>
                <a:endParaRPr lang="ko-KR" altLang="en-US" b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endParaRP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6D0E09A-1C75-9B1E-270D-09E5AD4D0001}"/>
                </a:ext>
              </a:extLst>
            </p:cNvPr>
            <p:cNvSpPr txBox="1"/>
            <p:nvPr/>
          </p:nvSpPr>
          <p:spPr>
            <a:xfrm>
              <a:off x="1512555" y="4268218"/>
              <a:ext cx="1337674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ATTACKER</a:t>
              </a:r>
              <a:endParaRPr lang="ko-KR" altLang="en-US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B92B7EB-A04A-5389-713D-00F8A92E7A73}"/>
                </a:ext>
              </a:extLst>
            </p:cNvPr>
            <p:cNvSpPr txBox="1"/>
            <p:nvPr/>
          </p:nvSpPr>
          <p:spPr>
            <a:xfrm>
              <a:off x="5648976" y="4245723"/>
              <a:ext cx="74090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MAIL</a:t>
              </a:r>
              <a:endParaRPr lang="ko-KR" altLang="en-US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B4AF6F9-1D53-25F1-4392-73786CCE6650}"/>
                </a:ext>
              </a:extLst>
            </p:cNvPr>
            <p:cNvSpPr txBox="1"/>
            <p:nvPr/>
          </p:nvSpPr>
          <p:spPr>
            <a:xfrm>
              <a:off x="9209236" y="4274895"/>
              <a:ext cx="782587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USER</a:t>
              </a:r>
              <a:endParaRPr lang="ko-KR" altLang="en-US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C3D3E27-1397-9F8D-6CE3-49CA9061C8BB}"/>
              </a:ext>
            </a:extLst>
          </p:cNvPr>
          <p:cNvSpPr txBox="1"/>
          <p:nvPr/>
        </p:nvSpPr>
        <p:spPr>
          <a:xfrm>
            <a:off x="627747" y="712417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1-1. </a:t>
            </a:r>
            <a:r>
              <a:rPr lang="ko-KR" altLang="en-US"/>
              <a:t>시스템 개요</a:t>
            </a:r>
            <a:endParaRPr lang="en-US" altLang="ko-KR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EC6C9F6-8181-3D25-FD71-C032FAD2CDD4}"/>
              </a:ext>
            </a:extLst>
          </p:cNvPr>
          <p:cNvSpPr/>
          <p:nvPr/>
        </p:nvSpPr>
        <p:spPr>
          <a:xfrm>
            <a:off x="0" y="0"/>
            <a:ext cx="386080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EF53659-9C5F-B929-3828-2D6C8991C47B}"/>
              </a:ext>
            </a:extLst>
          </p:cNvPr>
          <p:cNvCxnSpPr>
            <a:cxnSpLocks/>
          </p:cNvCxnSpPr>
          <p:nvPr/>
        </p:nvCxnSpPr>
        <p:spPr>
          <a:xfrm>
            <a:off x="386080" y="1275314"/>
            <a:ext cx="1180592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7671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7D4D48-85EF-775B-C7A8-6F31FF49F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79E9EC-FBBF-F451-61C9-0B8F496359F6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>
                <a:latin typeface="나눔스퀘어OTF ExtraBold"/>
                <a:ea typeface="나눔스퀘어OTF ExtraBold"/>
              </a:rPr>
              <a:t>4. </a:t>
            </a:r>
            <a:r>
              <a:rPr lang="ko-KR" altLang="en-US">
                <a:latin typeface="나눔스퀘어OTF ExtraBold"/>
                <a:ea typeface="나눔스퀘어OTF ExtraBold"/>
              </a:rPr>
              <a:t>문제점 및 추후계획</a:t>
            </a:r>
            <a:endParaRPr lang="en-US" altLang="ko-KR" sz="28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05B1CE-FBF7-B8D5-0039-5EE4CDA8B6CA}"/>
              </a:ext>
            </a:extLst>
          </p:cNvPr>
          <p:cNvSpPr txBox="1"/>
          <p:nvPr/>
        </p:nvSpPr>
        <p:spPr>
          <a:xfrm>
            <a:off x="927547" y="2511465"/>
            <a:ext cx="497161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ea typeface="맑은 고딕"/>
              </a:rPr>
              <a:t>악성 메일 분석 보고서 생성 기능 </a:t>
            </a:r>
            <a:endParaRPr lang="ko-KR" altLang="en-US" b="1">
              <a:ea typeface="맑은 고딕" panose="020B05030200000200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4AC464-8749-0B36-32F0-D5893AC37BB9}"/>
              </a:ext>
            </a:extLst>
          </p:cNvPr>
          <p:cNvSpPr txBox="1"/>
          <p:nvPr/>
        </p:nvSpPr>
        <p:spPr>
          <a:xfrm>
            <a:off x="6435064" y="2986998"/>
            <a:ext cx="40629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err="1">
                <a:ea typeface="맑은 고딕"/>
              </a:rPr>
              <a:t>Chrome</a:t>
            </a:r>
            <a:r>
              <a:rPr lang="ko-KR" altLang="en-US" b="1">
                <a:ea typeface="맑은 고딕"/>
              </a:rPr>
              <a:t> 확장 프로그램 서비스 vs 웹</a:t>
            </a:r>
            <a:endParaRPr lang="ko-KR" altLang="en-US" b="1">
              <a:ea typeface="맑은 고딕" panose="020B05030200000200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771A6B-0529-379F-8645-FC45EBAFAF14}"/>
              </a:ext>
            </a:extLst>
          </p:cNvPr>
          <p:cNvSpPr txBox="1"/>
          <p:nvPr/>
        </p:nvSpPr>
        <p:spPr>
          <a:xfrm>
            <a:off x="931502" y="4346765"/>
            <a:ext cx="49563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ea typeface="+mn-lt"/>
                <a:cs typeface="+mn-lt"/>
              </a:rPr>
              <a:t>스프린트 백로그에 맞춘 추가 기능 구현</a:t>
            </a:r>
            <a:endParaRPr lang="ko-KR" altLang="en-US" b="1">
              <a:ea typeface="맑은 고딕" panose="020B05030200000200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AE6FD8-1D2A-BCCD-55E7-D0F9BC57C3B2}"/>
              </a:ext>
            </a:extLst>
          </p:cNvPr>
          <p:cNvSpPr txBox="1"/>
          <p:nvPr/>
        </p:nvSpPr>
        <p:spPr>
          <a:xfrm>
            <a:off x="6429894" y="251146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ea typeface="맑은 고딕"/>
              </a:rPr>
              <a:t>검토중인 사안</a:t>
            </a:r>
            <a:endParaRPr lang="ko-KR" altLang="en-US" b="1">
              <a:ea typeface="맑은 고딕" panose="020B05030200000200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A138B8-FEB5-89D1-55B5-98A9B662B9F7}"/>
              </a:ext>
            </a:extLst>
          </p:cNvPr>
          <p:cNvSpPr txBox="1"/>
          <p:nvPr/>
        </p:nvSpPr>
        <p:spPr>
          <a:xfrm>
            <a:off x="6435062" y="3348072"/>
            <a:ext cx="4350612" cy="9390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맑은 고딕"/>
              </a:rPr>
              <a:t>유저 사용의 편의성 측면 증진을 위해 크롬 확장 프로그램 형식을 활용한 서비스 제공 방식을 검토 중입니다.</a:t>
            </a:r>
            <a:endParaRPr lang="ko-KR" altLang="en-US">
              <a:ea typeface="맑은 고딕" panose="020B0503020000020004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3F2673-995E-1D76-39BC-B5F0FE7ABFEC}"/>
              </a:ext>
            </a:extLst>
          </p:cNvPr>
          <p:cNvSpPr txBox="1"/>
          <p:nvPr/>
        </p:nvSpPr>
        <p:spPr>
          <a:xfrm>
            <a:off x="885982" y="2885537"/>
            <a:ext cx="497161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맑은 고딕"/>
              </a:rPr>
              <a:t>메일이 악성/정상 여부를 검토된 후, 해당 메일이 악성이라면 악성으로 판별된 이유에 대해 </a:t>
            </a:r>
          </a:p>
          <a:p>
            <a:r>
              <a:rPr lang="ko-KR" altLang="en-US">
                <a:ea typeface="맑은 고딕"/>
              </a:rPr>
              <a:t>문서의 형태로 확인할 수 있는 기능 구현을 </a:t>
            </a:r>
            <a:endParaRPr lang="ko-KR" altLang="en-US">
              <a:ea typeface="맑은 고딕" panose="020B0503020000020004" pitchFamily="34" charset="-127"/>
            </a:endParaRPr>
          </a:p>
          <a:p>
            <a:r>
              <a:rPr lang="ko-KR" altLang="en-US">
                <a:ea typeface="맑은 고딕"/>
              </a:rPr>
              <a:t>목표하고 있습니다.</a:t>
            </a:r>
            <a:endParaRPr lang="ko-KR" altLang="en-US">
              <a:ea typeface="맑은 고딕" panose="020B0503020000020004" pitchFamily="34" charset="-127"/>
            </a:endParaRPr>
          </a:p>
          <a:p>
            <a:endParaRPr lang="ko-KR" altLang="en-US" b="1">
              <a:ea typeface="맑은 고딕" panose="020B0503020000020004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6720B1D-D8F9-8AC4-C6DB-F849B01AA9C4}"/>
              </a:ext>
            </a:extLst>
          </p:cNvPr>
          <p:cNvCxnSpPr>
            <a:cxnSpLocks/>
          </p:cNvCxnSpPr>
          <p:nvPr/>
        </p:nvCxnSpPr>
        <p:spPr>
          <a:xfrm flipH="1">
            <a:off x="6075218" y="2035591"/>
            <a:ext cx="41563" cy="4322419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49BD23F-4361-E291-CD0E-3D8DF0B0FCA2}"/>
              </a:ext>
            </a:extLst>
          </p:cNvPr>
          <p:cNvSpPr txBox="1"/>
          <p:nvPr/>
        </p:nvSpPr>
        <p:spPr>
          <a:xfrm>
            <a:off x="967518" y="4749747"/>
            <a:ext cx="430347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맑은 고딕"/>
              </a:rPr>
              <a:t>악성 메일 판별 및 회원 가입 로직 이외 스프린트 백로그에 정의된 기능들의 추가적인 구현을 목표하고 있습니다.</a:t>
            </a:r>
            <a:endParaRPr lang="ko-KR" altLang="en-US">
              <a:ea typeface="맑은 고딕" panose="020B05030200000200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CDC63A-EFB4-B655-D2E2-FA5F8998F1A7}"/>
              </a:ext>
            </a:extLst>
          </p:cNvPr>
          <p:cNvSpPr txBox="1"/>
          <p:nvPr/>
        </p:nvSpPr>
        <p:spPr>
          <a:xfrm>
            <a:off x="627748" y="1153394"/>
            <a:ext cx="498597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4-2. </a:t>
            </a:r>
            <a:r>
              <a:rPr lang="ko-KR" altLang="en-US"/>
              <a:t>추후계획</a:t>
            </a:r>
            <a:endParaRPr lang="en-US" altLang="ko-KR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9D44F2-9DA6-6F32-0997-3B9C571DC0D7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7B0229E-A63E-D383-429D-B50DF23F3F40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836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3A25B-97B9-0B94-BD91-FEFD4F3C5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209E123-35D9-42AA-BD53-D434EFE260E6}"/>
              </a:ext>
            </a:extLst>
          </p:cNvPr>
          <p:cNvSpPr txBox="1"/>
          <p:nvPr/>
        </p:nvSpPr>
        <p:spPr>
          <a:xfrm>
            <a:off x="5075868" y="778797"/>
            <a:ext cx="2113290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pPr algn="ctr"/>
            <a:r>
              <a:rPr lang="ko-KR" altLang="en-US" sz="5000"/>
              <a:t>목차</a:t>
            </a:r>
            <a:endParaRPr lang="en-US" altLang="ko-KR" sz="5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EFEE0A-FB4E-8C41-E98E-1E8063E25279}"/>
              </a:ext>
            </a:extLst>
          </p:cNvPr>
          <p:cNvSpPr txBox="1"/>
          <p:nvPr/>
        </p:nvSpPr>
        <p:spPr>
          <a:xfrm>
            <a:off x="976437" y="2315497"/>
            <a:ext cx="409943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3600"/>
              <a:t>1. </a:t>
            </a:r>
            <a:r>
              <a:rPr lang="ko-KR" altLang="en-US" sz="3600"/>
              <a:t>프로젝트 개요</a:t>
            </a:r>
            <a:endParaRPr lang="en-US" altLang="ko-KR" sz="36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0D13B2-C4AF-5B45-7FD8-3F2E9486A8B1}"/>
              </a:ext>
            </a:extLst>
          </p:cNvPr>
          <p:cNvSpPr txBox="1"/>
          <p:nvPr/>
        </p:nvSpPr>
        <p:spPr>
          <a:xfrm>
            <a:off x="976435" y="3290957"/>
            <a:ext cx="1192933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3600"/>
              <a:t>2. </a:t>
            </a:r>
            <a:r>
              <a:rPr lang="ko-KR" altLang="en-US" sz="3600"/>
              <a:t>프로젝트 계획</a:t>
            </a:r>
            <a:endParaRPr lang="en-US" altLang="ko-KR" sz="3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EB312A-7F1F-EB10-CD8E-717E7B30DDF1}"/>
              </a:ext>
            </a:extLst>
          </p:cNvPr>
          <p:cNvSpPr txBox="1"/>
          <p:nvPr/>
        </p:nvSpPr>
        <p:spPr>
          <a:xfrm>
            <a:off x="976435" y="4266417"/>
            <a:ext cx="1269634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3600"/>
              <a:t>3. </a:t>
            </a:r>
            <a:r>
              <a:rPr lang="ko-KR" altLang="en-US" sz="3600"/>
              <a:t>프로젝트 진행현황</a:t>
            </a:r>
            <a:endParaRPr lang="en-US" altLang="ko-KR" sz="36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4AB257-8AEE-450D-429C-D55DCB1258F6}"/>
              </a:ext>
            </a:extLst>
          </p:cNvPr>
          <p:cNvSpPr txBox="1"/>
          <p:nvPr/>
        </p:nvSpPr>
        <p:spPr>
          <a:xfrm>
            <a:off x="986590" y="5241877"/>
            <a:ext cx="1079502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3600"/>
              <a:t>4. DEMO&amp;</a:t>
            </a:r>
            <a:r>
              <a:rPr lang="ko-KR" altLang="en-US" sz="3600"/>
              <a:t>추후계획</a:t>
            </a:r>
            <a:endParaRPr lang="en-US" altLang="ko-KR" sz="3600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0C492EA9-8D9A-098A-4AFF-02C82EF5B61C}"/>
              </a:ext>
            </a:extLst>
          </p:cNvPr>
          <p:cNvCxnSpPr>
            <a:cxnSpLocks/>
          </p:cNvCxnSpPr>
          <p:nvPr/>
        </p:nvCxnSpPr>
        <p:spPr>
          <a:xfrm>
            <a:off x="1173204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F165CE68-A45E-2D19-33D5-D19E71BF3F04}"/>
              </a:ext>
            </a:extLst>
          </p:cNvPr>
          <p:cNvSpPr/>
          <p:nvPr/>
        </p:nvSpPr>
        <p:spPr>
          <a:xfrm>
            <a:off x="0" y="6516546"/>
            <a:ext cx="12192000" cy="34145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0192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C97E5-31D0-2207-F195-A83A2A1E9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6B5E14-17B6-6D73-032D-709C1C7D05DC}"/>
              </a:ext>
            </a:extLst>
          </p:cNvPr>
          <p:cNvSpPr txBox="1"/>
          <p:nvPr/>
        </p:nvSpPr>
        <p:spPr>
          <a:xfrm>
            <a:off x="515610" y="562897"/>
            <a:ext cx="423419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1. </a:t>
            </a:r>
            <a:r>
              <a:rPr lang="ko-KR" altLang="en-US"/>
              <a:t>프로젝트 개요</a:t>
            </a:r>
            <a:endParaRPr lang="en-US" altLang="ko-K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3B3D05-7E04-B4A0-0D15-352CD9BBFAE1}"/>
              </a:ext>
            </a:extLst>
          </p:cNvPr>
          <p:cNvSpPr txBox="1"/>
          <p:nvPr/>
        </p:nvSpPr>
        <p:spPr>
          <a:xfrm>
            <a:off x="4859727" y="3320089"/>
            <a:ext cx="21442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메일</a:t>
            </a:r>
            <a:r>
              <a:rPr lang="en-US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sz="2400" b="1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동기화</a:t>
            </a:r>
            <a:endParaRPr lang="en-US" altLang="ko-KR" sz="24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780F67-C6E0-B57C-BD62-4F0C552F6801}"/>
              </a:ext>
            </a:extLst>
          </p:cNvPr>
          <p:cNvSpPr txBox="1"/>
          <p:nvPr/>
        </p:nvSpPr>
        <p:spPr>
          <a:xfrm>
            <a:off x="8292097" y="3320088"/>
            <a:ext cx="23671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악성메일</a:t>
            </a:r>
            <a:r>
              <a:rPr lang="en-US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sz="2400" b="1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검사</a:t>
            </a:r>
            <a:endParaRPr lang="en-US" altLang="ko-KR" sz="24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8" name="그림 7" descr="고객 관리 아이콘 내부 고객과의 손 | 프리미엄 벡터">
            <a:extLst>
              <a:ext uri="{FF2B5EF4-FFF2-40B4-BE49-F238E27FC236}">
                <a16:creationId xmlns:a16="http://schemas.microsoft.com/office/drawing/2014/main" id="{C0C3B106-CD3D-121B-9369-FC1B9DB33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2776" y="1785633"/>
            <a:ext cx="1647382" cy="1693788"/>
          </a:xfrm>
          <a:prstGeom prst="rect">
            <a:avLst/>
          </a:prstGeom>
          <a:ln>
            <a:noFill/>
          </a:ln>
        </p:spPr>
      </p:pic>
      <p:pic>
        <p:nvPicPr>
          <p:cNvPr id="9" name="그림 8" descr="이메일 - 무료 개 아이콘">
            <a:extLst>
              <a:ext uri="{FF2B5EF4-FFF2-40B4-BE49-F238E27FC236}">
                <a16:creationId xmlns:a16="http://schemas.microsoft.com/office/drawing/2014/main" id="{4A215D12-DE0F-AA0C-B340-A4C6134A16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2584" y="2136114"/>
            <a:ext cx="1146088" cy="992827"/>
          </a:xfrm>
          <a:prstGeom prst="rect">
            <a:avLst/>
          </a:prstGeom>
        </p:spPr>
      </p:pic>
      <p:pic>
        <p:nvPicPr>
          <p:cNvPr id="10" name="그림 9" descr="악성 코드 - 무료 보안개 아이콘">
            <a:extLst>
              <a:ext uri="{FF2B5EF4-FFF2-40B4-BE49-F238E27FC236}">
                <a16:creationId xmlns:a16="http://schemas.microsoft.com/office/drawing/2014/main" id="{98D90BAA-20AB-18FE-EF0C-46258BB2F9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5258" y="1944967"/>
            <a:ext cx="1368983" cy="13751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0BB336-7944-4368-61D5-42FE6FECE37E}"/>
              </a:ext>
            </a:extLst>
          </p:cNvPr>
          <p:cNvSpPr txBox="1"/>
          <p:nvPr/>
        </p:nvSpPr>
        <p:spPr>
          <a:xfrm>
            <a:off x="4527740" y="4122197"/>
            <a:ext cx="2833587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ctr">
              <a:buAutoNum type="arabicPeriod"/>
            </a:pP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메일 동기화</a:t>
            </a: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342900" indent="-342900" algn="ctr">
              <a:buAutoNum type="arabicPeriod"/>
            </a:pPr>
            <a:endParaRPr lang="ko-KR" sz="20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  <a:p>
            <a:pPr marL="342900" indent="-342900" algn="ctr">
              <a:buAutoNum type="arabicPeriod"/>
            </a:pP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사용자 환경 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설정</a:t>
            </a:r>
          </a:p>
          <a:p>
            <a:pPr marL="342900" indent="-342900" algn="ctr">
              <a:buAutoNum type="arabicPeriod"/>
            </a:pP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  <a:p>
            <a:pPr marL="342900" indent="-342900" algn="ctr">
              <a:buAutoNum type="arabicPeriod"/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메일 선택, 열람관리, </a:t>
            </a:r>
            <a:endParaRPr lang="en-US" altLang="ko-KR" sz="20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  <a:p>
            <a:pPr algn="ctr"/>
            <a:r>
              <a:rPr lang="en-US" alt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      </a:t>
            </a: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검색</a:t>
            </a:r>
            <a:r>
              <a:rPr lang="en-US" alt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,</a:t>
            </a: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 필터링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0BFA62-558C-4AEB-C2D2-3F57F2208C69}"/>
              </a:ext>
            </a:extLst>
          </p:cNvPr>
          <p:cNvSpPr txBox="1"/>
          <p:nvPr/>
        </p:nvSpPr>
        <p:spPr>
          <a:xfrm>
            <a:off x="7974270" y="4122197"/>
            <a:ext cx="2993856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ctr">
              <a:buAutoNum type="arabicPeriod"/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피싱 탐지</a:t>
            </a: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342900" indent="-342900" algn="ctr">
              <a:buAutoNum type="arabicPeriod"/>
            </a:pP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스미싱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탐지</a:t>
            </a:r>
            <a:endParaRPr lang="ko-KR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342900" indent="-342900" algn="ctr">
              <a:buAutoNum type="arabicPeriod"/>
            </a:pP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  <a:p>
            <a:pPr marL="342900" indent="-342900" algn="ctr">
              <a:buAutoNum type="arabicPeriod"/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악성 첨부파일 탐지</a:t>
            </a:r>
            <a:endParaRPr lang="ko-KR" sz="20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  <a:p>
            <a:pPr marL="342900" indent="-342900" algn="ctr">
              <a:buAutoNum type="arabicPeriod"/>
            </a:pP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2BF03A-2DD2-B801-0192-61404C3D7E69}"/>
              </a:ext>
            </a:extLst>
          </p:cNvPr>
          <p:cNvSpPr txBox="1"/>
          <p:nvPr/>
        </p:nvSpPr>
        <p:spPr>
          <a:xfrm>
            <a:off x="842528" y="4122197"/>
            <a:ext cx="3027877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ctr">
              <a:buFontTx/>
              <a:buAutoNum type="arabicPeriod"/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회원가입</a:t>
            </a:r>
            <a:r>
              <a:rPr lang="en-US" alt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,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 탈퇴</a:t>
            </a:r>
            <a:endParaRPr lang="ko-KR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342900" indent="-342900" algn="ctr">
              <a:buFontTx/>
              <a:buAutoNum type="arabicPeriod"/>
            </a:pP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  <a:p>
            <a:pPr marL="342900" indent="-342900" algn="ctr">
              <a:buFontTx/>
              <a:buAutoNum type="arabicPeriod"/>
            </a:pP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로그인, 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아웃</a:t>
            </a:r>
            <a:endParaRPr lang="ko-KR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342900" indent="-342900" algn="ctr">
              <a:buAutoNum type="arabicPeriod"/>
            </a:pP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  <a:p>
            <a:pPr marL="342900" indent="-342900" algn="ctr">
              <a:buAutoNum type="arabicPeriod"/>
            </a:pP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사용자 정보 열람,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 수정</a:t>
            </a:r>
            <a:endParaRPr lang="ko-KR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342900" indent="-342900" algn="ctr">
              <a:buAutoNum type="arabicPeriod"/>
            </a:pP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C338087E-B54F-0760-F616-4902BF82918C}"/>
              </a:ext>
            </a:extLst>
          </p:cNvPr>
          <p:cNvCxnSpPr>
            <a:cxnSpLocks/>
          </p:cNvCxnSpPr>
          <p:nvPr/>
        </p:nvCxnSpPr>
        <p:spPr>
          <a:xfrm>
            <a:off x="4127577" y="2267111"/>
            <a:ext cx="0" cy="3588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B4CAD5C-E2DE-58BA-ED1C-58F81F3C04FA}"/>
              </a:ext>
            </a:extLst>
          </p:cNvPr>
          <p:cNvSpPr txBox="1"/>
          <p:nvPr/>
        </p:nvSpPr>
        <p:spPr>
          <a:xfrm>
            <a:off x="627747" y="1153394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1-2. </a:t>
            </a:r>
            <a:r>
              <a:rPr lang="ko-KR" altLang="en-US"/>
              <a:t>시스템 사용자 설명</a:t>
            </a:r>
            <a:endParaRPr lang="en-US" altLang="ko-K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51518D-50EC-5547-DFF7-C468A73AFBB9}"/>
              </a:ext>
            </a:extLst>
          </p:cNvPr>
          <p:cNvSpPr txBox="1"/>
          <p:nvPr/>
        </p:nvSpPr>
        <p:spPr>
          <a:xfrm>
            <a:off x="1705168" y="3372591"/>
            <a:ext cx="153916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회원관리</a:t>
            </a:r>
            <a:r>
              <a:rPr lang="en-US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24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sz="24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3F263B02-1B4E-19F8-E00C-054AD60C3553}"/>
              </a:ext>
            </a:extLst>
          </p:cNvPr>
          <p:cNvCxnSpPr>
            <a:cxnSpLocks/>
          </p:cNvCxnSpPr>
          <p:nvPr/>
        </p:nvCxnSpPr>
        <p:spPr>
          <a:xfrm>
            <a:off x="7734377" y="2267110"/>
            <a:ext cx="0" cy="3588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F159397-3249-5CBD-859B-CD7CDC26CAEE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B92B4256-D545-8474-550F-B9DFA0C37F48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35266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936212-6271-DB1A-B3B3-038D696F1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E2BCDB-9F99-6BF9-7452-800322E42FF7}"/>
              </a:ext>
            </a:extLst>
          </p:cNvPr>
          <p:cNvSpPr txBox="1"/>
          <p:nvPr/>
        </p:nvSpPr>
        <p:spPr>
          <a:xfrm>
            <a:off x="515610" y="562897"/>
            <a:ext cx="423419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1. </a:t>
            </a:r>
            <a:r>
              <a:rPr lang="ko-KR" altLang="en-US"/>
              <a:t>프로젝트 개요</a:t>
            </a:r>
            <a:endParaRPr lang="en-US" alt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AF9F23-A91B-716C-E659-EA55772ED60C}"/>
              </a:ext>
            </a:extLst>
          </p:cNvPr>
          <p:cNvSpPr txBox="1"/>
          <p:nvPr/>
        </p:nvSpPr>
        <p:spPr>
          <a:xfrm>
            <a:off x="627747" y="1153394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1-3. </a:t>
            </a:r>
            <a:r>
              <a:rPr lang="ko-KR" altLang="en-US"/>
              <a:t>운영 개념 및 </a:t>
            </a:r>
            <a:r>
              <a:rPr lang="en-US" altLang="ko-KR"/>
              <a:t>Flow Chart</a:t>
            </a:r>
          </a:p>
        </p:txBody>
      </p:sp>
      <p:pic>
        <p:nvPicPr>
          <p:cNvPr id="9" name="그림 8" descr="텍스트, 라인, 도표, 화이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A272C7B-7233-00A8-8B82-53BE0A6AE7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297" y="3078483"/>
            <a:ext cx="8993406" cy="321662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9893767-A0E1-2B97-A9C3-BBC3A8F252AB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9D76EF5-A8C6-02E4-4136-A36228BD0DA8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E92AAE9-2ACB-B8A6-FCF6-E1C57FB415CC}"/>
              </a:ext>
            </a:extLst>
          </p:cNvPr>
          <p:cNvSpPr txBox="1"/>
          <p:nvPr/>
        </p:nvSpPr>
        <p:spPr>
          <a:xfrm>
            <a:off x="716658" y="2177493"/>
            <a:ext cx="537934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브라우저에서 실행가능한 웹 서비스 형태</a:t>
            </a:r>
            <a:endParaRPr lang="en-US" altLang="ko-KR" sz="20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23640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1AF005-1666-2037-741E-26EC0D0B9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1D6531-696A-392F-8C0A-DCB7649D0226}"/>
              </a:ext>
            </a:extLst>
          </p:cNvPr>
          <p:cNvSpPr txBox="1"/>
          <p:nvPr/>
        </p:nvSpPr>
        <p:spPr>
          <a:xfrm>
            <a:off x="515610" y="562897"/>
            <a:ext cx="8396896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2. </a:t>
            </a:r>
            <a:r>
              <a:rPr lang="en-US" altLang="ko-KR" err="1"/>
              <a:t>시스템</a:t>
            </a:r>
            <a:r>
              <a:rPr lang="en-US" altLang="ko-KR"/>
              <a:t> </a:t>
            </a:r>
            <a:r>
              <a:rPr lang="en-US" altLang="ko-KR" err="1"/>
              <a:t>요구사항</a:t>
            </a:r>
            <a:endParaRPr lang="en-US" alt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1C9818-F992-6DD9-D1E1-1C14B0115A0F}"/>
              </a:ext>
            </a:extLst>
          </p:cNvPr>
          <p:cNvSpPr txBox="1"/>
          <p:nvPr/>
        </p:nvSpPr>
        <p:spPr>
          <a:xfrm>
            <a:off x="627747" y="1153394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2-1. Use Case Diagram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8EED7EE-7205-11BB-3E41-149FC4CA93C8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E7ADC57-7A65-9199-00C9-6D5591195CBE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" name="그림 2" descr="텍스트, 도표, 스크린샷, 평면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3FB56C2-1E1E-3C56-204D-45A93F48D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165" y="186118"/>
            <a:ext cx="4795891" cy="671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770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E81D5-FB4A-2A75-2599-BBCCF2CB0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도표, 스크린샷, 평면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B1910B6-75B7-2786-F500-60EA03F16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50" y="1646365"/>
            <a:ext cx="3890154" cy="52108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97B3B0-D210-F081-FFA1-5D3CD4E9A3F7}"/>
              </a:ext>
            </a:extLst>
          </p:cNvPr>
          <p:cNvSpPr txBox="1"/>
          <p:nvPr/>
        </p:nvSpPr>
        <p:spPr>
          <a:xfrm>
            <a:off x="515610" y="562897"/>
            <a:ext cx="8396896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2. </a:t>
            </a:r>
            <a:r>
              <a:rPr lang="en-US" altLang="ko-KR" err="1"/>
              <a:t>시스템</a:t>
            </a:r>
            <a:r>
              <a:rPr lang="en-US" altLang="ko-KR"/>
              <a:t> </a:t>
            </a:r>
            <a:r>
              <a:rPr lang="en-US" altLang="ko-KR" err="1"/>
              <a:t>요구사항</a:t>
            </a:r>
            <a:endParaRPr lang="en-US" alt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E98FBC-B516-2F94-AA41-BA9E8543A03F}"/>
              </a:ext>
            </a:extLst>
          </p:cNvPr>
          <p:cNvSpPr txBox="1"/>
          <p:nvPr/>
        </p:nvSpPr>
        <p:spPr>
          <a:xfrm>
            <a:off x="627747" y="1153394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2-1. Use Case Diagram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95798BA-835A-C9D1-4C31-59A9EA69B9F5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049AC02-F0F8-D1D5-0866-C216E3A11E21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A6D7469-38FB-08D7-7BFE-D01761BE0855}"/>
              </a:ext>
            </a:extLst>
          </p:cNvPr>
          <p:cNvGrpSpPr/>
          <p:nvPr/>
        </p:nvGrpSpPr>
        <p:grpSpPr>
          <a:xfrm>
            <a:off x="3230075" y="1012209"/>
            <a:ext cx="8396896" cy="4771366"/>
            <a:chOff x="3230076" y="1757669"/>
            <a:chExt cx="7233407" cy="421821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817A31D-7B86-35D3-DD88-814A90BB40B4}"/>
                </a:ext>
              </a:extLst>
            </p:cNvPr>
            <p:cNvSpPr/>
            <p:nvPr/>
          </p:nvSpPr>
          <p:spPr>
            <a:xfrm>
              <a:off x="5579000" y="1757669"/>
              <a:ext cx="4884483" cy="420923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그림 3" descr="텍스트, 도표, 폰트, 라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693A4A4F-EDC2-6D84-B410-5C1A677EF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18787" y="1820281"/>
              <a:ext cx="4441990" cy="4090764"/>
            </a:xfrm>
            <a:prstGeom prst="rect">
              <a:avLst/>
            </a:prstGeom>
            <a:ln>
              <a:solidFill>
                <a:schemeClr val="bg2"/>
              </a:solidFill>
            </a:ln>
          </p:spPr>
        </p:pic>
        <p:sp>
          <p:nvSpPr>
            <p:cNvPr id="5" name="이등변 삼각형 4">
              <a:extLst>
                <a:ext uri="{FF2B5EF4-FFF2-40B4-BE49-F238E27FC236}">
                  <a16:creationId xmlns:a16="http://schemas.microsoft.com/office/drawing/2014/main" id="{433E8766-7140-8978-D577-C9270B6E885E}"/>
                </a:ext>
              </a:extLst>
            </p:cNvPr>
            <p:cNvSpPr/>
            <p:nvPr/>
          </p:nvSpPr>
          <p:spPr>
            <a:xfrm rot="16200000">
              <a:off x="2299922" y="2696803"/>
              <a:ext cx="4209232" cy="2348923"/>
            </a:xfrm>
            <a:prstGeom prst="triangle">
              <a:avLst>
                <a:gd name="adj" fmla="val 13188"/>
              </a:avLst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37817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C44329-D3B5-706B-61F3-45D1E8982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F24D2A-81BE-35FD-6045-647DC2EB8CA0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2. </a:t>
            </a:r>
            <a:r>
              <a:rPr lang="en-US" altLang="ko-KR" err="1"/>
              <a:t>시스템</a:t>
            </a:r>
            <a:r>
              <a:rPr lang="en-US" altLang="ko-KR"/>
              <a:t> </a:t>
            </a:r>
            <a:r>
              <a:rPr lang="en-US" altLang="ko-KR" err="1"/>
              <a:t>요구사항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D55AEC-6E0D-EFED-45CE-EC996763FA2F}"/>
              </a:ext>
            </a:extLst>
          </p:cNvPr>
          <p:cNvSpPr txBox="1"/>
          <p:nvPr/>
        </p:nvSpPr>
        <p:spPr>
          <a:xfrm>
            <a:off x="627747" y="1153394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2-2. Product Backlog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8CF67DA-9301-3A7D-B889-26F734294451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983F8E-6330-E656-A544-316F786696DD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" name="그림 3" descr="텍스트, 스크린샷, 번호, 평행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4E01A3F-5756-BAB8-D57D-1CD464716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142" y="1734649"/>
            <a:ext cx="6433039" cy="498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815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2E66C-A59C-AA68-CB74-285D5D3E2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DE97FC-DF80-E9C3-8E05-7C85B5C4B0BF}"/>
              </a:ext>
            </a:extLst>
          </p:cNvPr>
          <p:cNvSpPr txBox="1"/>
          <p:nvPr/>
        </p:nvSpPr>
        <p:spPr>
          <a:xfrm>
            <a:off x="515610" y="562897"/>
            <a:ext cx="102604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 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프로젝트 진행현황</a:t>
            </a:r>
            <a:endParaRPr lang="en-US" altLang="ko-KR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3" name="Picture 2" descr="Google docs logo | Premium Vector">
            <a:extLst>
              <a:ext uri="{FF2B5EF4-FFF2-40B4-BE49-F238E27FC236}">
                <a16:creationId xmlns:a16="http://schemas.microsoft.com/office/drawing/2014/main" id="{C5D06011-85DF-2AE0-E784-73BB736D4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3626" y="3204096"/>
            <a:ext cx="1556918" cy="1556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1B6A60-2FDF-F66B-7C4B-E381485AA71F}"/>
              </a:ext>
            </a:extLst>
          </p:cNvPr>
          <p:cNvSpPr txBox="1"/>
          <p:nvPr/>
        </p:nvSpPr>
        <p:spPr>
          <a:xfrm>
            <a:off x="814910" y="1770391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사용 도구</a:t>
            </a:r>
            <a:endParaRPr lang="en-US" sz="200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6" name="Picture 4" descr="github issue로 이미지 첨부하기">
            <a:extLst>
              <a:ext uri="{FF2B5EF4-FFF2-40B4-BE49-F238E27FC236}">
                <a16:creationId xmlns:a16="http://schemas.microsoft.com/office/drawing/2014/main" id="{01E80E97-599A-D99B-30DA-D9EFA69E7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1091" y="2220326"/>
            <a:ext cx="1991187" cy="853738"/>
          </a:xfrm>
          <a:prstGeom prst="rect">
            <a:avLst/>
          </a:prstGeom>
        </p:spPr>
      </p:pic>
      <p:pic>
        <p:nvPicPr>
          <p:cNvPr id="7" name="Picture 5" descr="카카오톡 - 나무위키">
            <a:extLst>
              <a:ext uri="{FF2B5EF4-FFF2-40B4-BE49-F238E27FC236}">
                <a16:creationId xmlns:a16="http://schemas.microsoft.com/office/drawing/2014/main" id="{8D64BBE1-97C9-C271-C426-AA6262B6B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5021" y="2544512"/>
            <a:ext cx="1066799" cy="1059104"/>
          </a:xfrm>
          <a:prstGeom prst="rect">
            <a:avLst/>
          </a:prstGeom>
        </p:spPr>
      </p:pic>
      <p:pic>
        <p:nvPicPr>
          <p:cNvPr id="8" name="Picture 6" descr="MS, 게임 채팅앱 '디스코드' 100억달러 인수 독점 협상 착수">
            <a:extLst>
              <a:ext uri="{FF2B5EF4-FFF2-40B4-BE49-F238E27FC236}">
                <a16:creationId xmlns:a16="http://schemas.microsoft.com/office/drawing/2014/main" id="{9A46D8EC-8C68-49DF-ED40-ACF33D3467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6203" y="3245766"/>
            <a:ext cx="956628" cy="942903"/>
          </a:xfrm>
          <a:prstGeom prst="rect">
            <a:avLst/>
          </a:prstGeom>
        </p:spPr>
      </p:pic>
      <p:pic>
        <p:nvPicPr>
          <p:cNvPr id="9" name="Picture 8" descr="프로그래밍 일기 — React를 알아보자 1. 반응(React)형 웹의 선도 기술 | by 배우는 자(Learner Of Life) |  Medium">
            <a:extLst>
              <a:ext uri="{FF2B5EF4-FFF2-40B4-BE49-F238E27FC236}">
                <a16:creationId xmlns:a16="http://schemas.microsoft.com/office/drawing/2014/main" id="{1A6F0536-972F-A8C3-07EC-4485994777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372" y="2274346"/>
            <a:ext cx="2196716" cy="1227706"/>
          </a:xfrm>
          <a:prstGeom prst="rect">
            <a:avLst/>
          </a:prstGeom>
        </p:spPr>
      </p:pic>
      <p:pic>
        <p:nvPicPr>
          <p:cNvPr id="10" name="Picture 7" descr="Spring Boot] 스프링과 스프링 부트">
            <a:extLst>
              <a:ext uri="{FF2B5EF4-FFF2-40B4-BE49-F238E27FC236}">
                <a16:creationId xmlns:a16="http://schemas.microsoft.com/office/drawing/2014/main" id="{68720CB5-4AB7-E858-7792-1ADE19B32C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0453" y="3287552"/>
            <a:ext cx="2743198" cy="916487"/>
          </a:xfrm>
          <a:prstGeom prst="rect">
            <a:avLst/>
          </a:prstGeom>
        </p:spPr>
      </p:pic>
      <p:pic>
        <p:nvPicPr>
          <p:cNvPr id="11" name="Picture 9" descr="자바 (프로그래밍 언어) - L위키(엘위키)">
            <a:extLst>
              <a:ext uri="{FF2B5EF4-FFF2-40B4-BE49-F238E27FC236}">
                <a16:creationId xmlns:a16="http://schemas.microsoft.com/office/drawing/2014/main" id="{68B9EC29-0740-6E6D-5776-66314E1033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1354" y="3320624"/>
            <a:ext cx="1019368" cy="1550458"/>
          </a:xfrm>
          <a:prstGeom prst="rect">
            <a:avLst/>
          </a:prstGeom>
        </p:spPr>
      </p:pic>
      <p:pic>
        <p:nvPicPr>
          <p:cNvPr id="12" name="Picture 19" descr="Buy Gmail Accounts Instant Delivery at ₹ 100/piece | Mail Delivery  Subsystem in New Delhi | ID: 2851939002373">
            <a:extLst>
              <a:ext uri="{FF2B5EF4-FFF2-40B4-BE49-F238E27FC236}">
                <a16:creationId xmlns:a16="http://schemas.microsoft.com/office/drawing/2014/main" id="{E0489597-18E1-5F6E-1E1D-3C2A12EA3E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35350" y="1766098"/>
            <a:ext cx="2743199" cy="1544029"/>
          </a:xfrm>
          <a:prstGeom prst="rect">
            <a:avLst/>
          </a:prstGeom>
        </p:spPr>
      </p:pic>
      <p:pic>
        <p:nvPicPr>
          <p:cNvPr id="13" name="Picture 12" descr="NAVER">
            <a:extLst>
              <a:ext uri="{FF2B5EF4-FFF2-40B4-BE49-F238E27FC236}">
                <a16:creationId xmlns:a16="http://schemas.microsoft.com/office/drawing/2014/main" id="{ED862C31-B43F-AC49-2D4C-D566316B14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18346" y="2888045"/>
            <a:ext cx="2265988" cy="109451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A198C3-9FAA-92D0-17CA-BE22E2BFB6E2}"/>
              </a:ext>
            </a:extLst>
          </p:cNvPr>
          <p:cNvSpPr txBox="1"/>
          <p:nvPr/>
        </p:nvSpPr>
        <p:spPr>
          <a:xfrm>
            <a:off x="4443492" y="1771853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사용 API</a:t>
            </a:r>
          </a:p>
        </p:txBody>
      </p:sp>
      <p:pic>
        <p:nvPicPr>
          <p:cNvPr id="15" name="Picture 14" descr="4 things you should know about testing AV software with VirusTotal's free  online multiscanner">
            <a:extLst>
              <a:ext uri="{FF2B5EF4-FFF2-40B4-BE49-F238E27FC236}">
                <a16:creationId xmlns:a16="http://schemas.microsoft.com/office/drawing/2014/main" id="{9AB25579-CFEB-FCC9-C143-D0AF6CCE0FA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95216" y="3609699"/>
            <a:ext cx="1981200" cy="118872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D3E39F-4F07-D273-1EEF-5EC3D12CA03F}"/>
              </a:ext>
            </a:extLst>
          </p:cNvPr>
          <p:cNvSpPr txBox="1"/>
          <p:nvPr/>
        </p:nvSpPr>
        <p:spPr>
          <a:xfrm>
            <a:off x="8101091" y="1771852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협업 도구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3490BA-C9EA-ED45-114E-6C482478E95C}"/>
              </a:ext>
            </a:extLst>
          </p:cNvPr>
          <p:cNvSpPr txBox="1"/>
          <p:nvPr/>
        </p:nvSpPr>
        <p:spPr>
          <a:xfrm>
            <a:off x="1001473" y="4858193"/>
            <a:ext cx="2743200" cy="17143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프론트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: React</a:t>
            </a:r>
            <a:endParaRPr 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백엔드</a:t>
            </a: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 : </a:t>
            </a: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SpringBoot</a:t>
            </a:r>
            <a:endParaRPr lang="en-US" altLang="ko-KR">
              <a:latin typeface="나눔스퀘어OTF" panose="020B0600000101010101" pitchFamily="34" charset="-127"/>
              <a:ea typeface="나눔스퀘어OTF"/>
            </a:endParaRP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로직</a:t>
            </a: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 </a:t>
            </a: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구현</a:t>
            </a: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 : Java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DB : MySQL</a:t>
            </a:r>
            <a:endParaRPr lang="en-US" alt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4C6C88-AFCD-85D2-AF31-AF7DE97A449F}"/>
              </a:ext>
            </a:extLst>
          </p:cNvPr>
          <p:cNvSpPr txBox="1"/>
          <p:nvPr/>
        </p:nvSpPr>
        <p:spPr>
          <a:xfrm>
            <a:off x="4591409" y="4871082"/>
            <a:ext cx="3717899" cy="17143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>
                <a:latin typeface="나눔스퀘어OTF" panose="020B0600000101010101" pitchFamily="34" charset="-127"/>
                <a:ea typeface="나눔스퀘어OTF"/>
              </a:rPr>
              <a:t>메일 로딩</a:t>
            </a:r>
            <a:endParaRPr lang="en-US" altLang="ko-KR">
              <a:latin typeface="나눔스퀘어OTF" panose="020B0600000101010101" pitchFamily="34" charset="-127"/>
              <a:ea typeface="나눔스퀘어OTF"/>
            </a:endParaRPr>
          </a:p>
          <a:p>
            <a:pPr>
              <a:lnSpc>
                <a:spcPct val="150000"/>
              </a:lnSpc>
            </a:pP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 : Naver IMAP / </a:t>
            </a:r>
            <a:r>
              <a:rPr lang="en-US">
                <a:latin typeface="나눔스퀘어OTF" panose="020B0600000101010101" pitchFamily="34" charset="-127"/>
                <a:ea typeface="나눔스퀘어OTF"/>
              </a:rPr>
              <a:t>Gmail API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악성</a:t>
            </a: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 </a:t>
            </a: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메일</a:t>
            </a: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 </a:t>
            </a: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판단</a:t>
            </a: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: </a:t>
            </a: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VirusTotal</a:t>
            </a: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 / OpenAI API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605A34-D4F6-66D6-968E-11DBAF42778B}"/>
              </a:ext>
            </a:extLst>
          </p:cNvPr>
          <p:cNvSpPr txBox="1"/>
          <p:nvPr/>
        </p:nvSpPr>
        <p:spPr>
          <a:xfrm>
            <a:off x="8309308" y="4860922"/>
            <a:ext cx="3235805" cy="17143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의사소통</a:t>
            </a:r>
          </a:p>
          <a:p>
            <a:pPr>
              <a:lnSpc>
                <a:spcPct val="150000"/>
              </a:lnSpc>
            </a:pP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 : KakaoTalk / </a:t>
            </a:r>
            <a:r>
              <a:rPr 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Discord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프로젝트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관리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: </a:t>
            </a:r>
            <a:r>
              <a:rPr lang="en-US" alt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Github</a:t>
            </a:r>
            <a:endParaRPr lang="en-US" alt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문서 작성 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: Google Docs</a:t>
            </a:r>
          </a:p>
        </p:txBody>
      </p:sp>
      <p:pic>
        <p:nvPicPr>
          <p:cNvPr id="20" name="Picture 2" descr="MySQL | ELbuild">
            <a:extLst>
              <a:ext uri="{FF2B5EF4-FFF2-40B4-BE49-F238E27FC236}">
                <a16:creationId xmlns:a16="http://schemas.microsoft.com/office/drawing/2014/main" id="{145A55CF-82C0-9817-F28C-14B673791B1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29410" y="4201582"/>
            <a:ext cx="906780" cy="78353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0CFE5AD-E230-3A29-B062-BD7461DD7737}"/>
              </a:ext>
            </a:extLst>
          </p:cNvPr>
          <p:cNvSpPr txBox="1"/>
          <p:nvPr/>
        </p:nvSpPr>
        <p:spPr>
          <a:xfrm>
            <a:off x="627747" y="1153394"/>
            <a:ext cx="58309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800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/>
              <a:t>3-1. </a:t>
            </a:r>
            <a:r>
              <a:rPr lang="ko-KR" altLang="en-US"/>
              <a:t>개발 환경 및</a:t>
            </a:r>
            <a:r>
              <a:rPr lang="en-US" altLang="ko-KR"/>
              <a:t> </a:t>
            </a:r>
            <a:r>
              <a:rPr lang="ko-KR" altLang="en-US"/>
              <a:t>도구</a:t>
            </a:r>
            <a:endParaRPr lang="en-US" altLang="ko-KR"/>
          </a:p>
        </p:txBody>
      </p:sp>
      <p:pic>
        <p:nvPicPr>
          <p:cNvPr id="4" name="그림 3" descr="OpenAI (r269 판) - 나무위키">
            <a:extLst>
              <a:ext uri="{FF2B5EF4-FFF2-40B4-BE49-F238E27FC236}">
                <a16:creationId xmlns:a16="http://schemas.microsoft.com/office/drawing/2014/main" id="{230DC6D4-E854-1EC5-01A8-C9334B831AE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84043" y="4340798"/>
            <a:ext cx="2001626" cy="51739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06EE27E4-069E-9568-6911-41C6073F2082}"/>
              </a:ext>
            </a:extLst>
          </p:cNvPr>
          <p:cNvSpPr/>
          <p:nvPr/>
        </p:nvSpPr>
        <p:spPr>
          <a:xfrm>
            <a:off x="0" y="401300"/>
            <a:ext cx="436881" cy="1275314"/>
          </a:xfrm>
          <a:prstGeom prst="rect">
            <a:avLst/>
          </a:prstGeom>
          <a:solidFill>
            <a:srgbClr val="B726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3A96B87-2AEC-1F1D-32FC-06F6E8B76157}"/>
              </a:ext>
            </a:extLst>
          </p:cNvPr>
          <p:cNvCxnSpPr>
            <a:cxnSpLocks/>
          </p:cNvCxnSpPr>
          <p:nvPr/>
        </p:nvCxnSpPr>
        <p:spPr>
          <a:xfrm>
            <a:off x="716659" y="1676614"/>
            <a:ext cx="1012406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88698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1392</Words>
  <Application>Microsoft Office PowerPoint</Application>
  <PresentationFormat>와이드스크린</PresentationFormat>
  <Paragraphs>329</Paragraphs>
  <Slides>27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5" baseType="lpstr">
      <vt:lpstr>나눔스퀘어 ExtraBold</vt:lpstr>
      <vt:lpstr>나눔스퀘어OTF</vt:lpstr>
      <vt:lpstr>나눔스퀘어OTF Bold</vt:lpstr>
      <vt:lpstr>나눔스퀘어OTF ExtraBold</vt:lpstr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SuMin Sim</dc:creator>
  <cp:lastModifiedBy>SuMin Sim</cp:lastModifiedBy>
  <cp:revision>2</cp:revision>
  <dcterms:created xsi:type="dcterms:W3CDTF">2025-11-15T03:25:30Z</dcterms:created>
  <dcterms:modified xsi:type="dcterms:W3CDTF">2025-11-17T03:22:01Z</dcterms:modified>
</cp:coreProperties>
</file>

<file path=docProps/thumbnail.jpeg>
</file>